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73" r:id="rId2"/>
    <p:sldId id="272" r:id="rId3"/>
    <p:sldId id="257" r:id="rId4"/>
    <p:sldId id="271" r:id="rId5"/>
    <p:sldId id="270" r:id="rId6"/>
    <p:sldId id="258" r:id="rId7"/>
    <p:sldId id="259" r:id="rId8"/>
    <p:sldId id="260" r:id="rId9"/>
    <p:sldId id="262" r:id="rId10"/>
    <p:sldId id="263" r:id="rId11"/>
    <p:sldId id="264" r:id="rId12"/>
    <p:sldId id="265" r:id="rId13"/>
    <p:sldId id="267" r:id="rId14"/>
  </p:sldIdLst>
  <p:sldSz cx="18288000" cy="10287000"/>
  <p:notesSz cx="6858000" cy="9144000"/>
  <p:embeddedFontLst>
    <p:embeddedFont>
      <p:font typeface="Calibri" pitchFamily="34" charset="0"/>
      <p:regular r:id="rId15"/>
      <p:bold r:id="rId16"/>
      <p:italic r:id="rId17"/>
      <p:boldItalic r:id="rId18"/>
    </p:embeddedFont>
    <p:embeddedFont>
      <p:font typeface="DM Sans Italics" charset="0"/>
      <p:regular r:id="rId19"/>
    </p:embeddedFont>
    <p:embeddedFont>
      <p:font typeface="DM Sans" charset="0"/>
      <p:regular r:id="rId20"/>
      <p:bold r:id="rId21"/>
      <p:italic r:id="rId22"/>
      <p:boldItalic r:id="rId23"/>
    </p:embeddedFont>
    <p:embeddedFont>
      <p:font typeface="SimSun" pitchFamily="2" charset="-122"/>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48AFF"/>
    <a:srgbClr val="DAA4EB"/>
    <a:srgbClr val="B100E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6439B2-5898-478B-A6D4-C6AD986D6904}" v="651" dt="2023-07-20T06:54:54.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22" autoAdjust="0"/>
  </p:normalViewPr>
  <p:slideViewPr>
    <p:cSldViewPr>
      <p:cViewPr>
        <p:scale>
          <a:sx n="50" d="100"/>
          <a:sy n="50" d="100"/>
        </p:scale>
        <p:origin x="-296"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4.sv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1748409">
            <a:off x="-3693243" y="-3686515"/>
            <a:ext cx="6755091" cy="6130246"/>
          </a:xfrm>
          <a:custGeom>
            <a:avLst/>
            <a:gdLst/>
            <a:ahLst/>
            <a:cxnLst/>
            <a:rect l="l" t="t" r="r" b="b"/>
            <a:pathLst>
              <a:path w="6755091" h="6130246">
                <a:moveTo>
                  <a:pt x="0" y="0"/>
                </a:moveTo>
                <a:lnTo>
                  <a:pt x="6755091" y="0"/>
                </a:lnTo>
                <a:lnTo>
                  <a:pt x="6755091" y="6130246"/>
                </a:lnTo>
                <a:lnTo>
                  <a:pt x="0" y="6130246"/>
                </a:lnTo>
                <a:lnTo>
                  <a:pt x="0" y="0"/>
                </a:lnTo>
                <a:close/>
              </a:path>
            </a:pathLst>
          </a:custGeom>
          <a:blipFill>
            <a:blip r:embed="rId3"/>
            <a:stretch>
              <a:fillRect/>
            </a:stretch>
          </a:blipFill>
        </p:spPr>
      </p:sp>
      <p:sp>
        <p:nvSpPr>
          <p:cNvPr id="4" name="Freeform 4"/>
          <p:cNvSpPr/>
          <p:nvPr/>
        </p:nvSpPr>
        <p:spPr>
          <a:xfrm rot="2223819">
            <a:off x="11989561" y="6079711"/>
            <a:ext cx="12596877" cy="11431666"/>
          </a:xfrm>
          <a:custGeom>
            <a:avLst/>
            <a:gdLst/>
            <a:ahLst/>
            <a:cxnLst/>
            <a:rect l="l" t="t" r="r" b="b"/>
            <a:pathLst>
              <a:path w="12596877" h="11431666">
                <a:moveTo>
                  <a:pt x="0" y="0"/>
                </a:moveTo>
                <a:lnTo>
                  <a:pt x="12596878" y="0"/>
                </a:lnTo>
                <a:lnTo>
                  <a:pt x="12596878" y="11431666"/>
                </a:lnTo>
                <a:lnTo>
                  <a:pt x="0" y="11431666"/>
                </a:lnTo>
                <a:lnTo>
                  <a:pt x="0" y="0"/>
                </a:lnTo>
                <a:close/>
              </a:path>
            </a:pathLst>
          </a:custGeom>
          <a:blipFill>
            <a:blip r:embed="rId3"/>
            <a:stretch>
              <a:fillRect/>
            </a:stretch>
          </a:blipFill>
        </p:spPr>
      </p:sp>
      <p:sp>
        <p:nvSpPr>
          <p:cNvPr id="5" name="Freeform 5"/>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cstate="print">
              <a:alphaModFix amt="67000"/>
              <a:extLst>
                <a:ext uri="{96DAC541-7B7A-43D3-8B79-37D633B846F1}">
                  <asvg:svgBlip xmlns:asvg="http://schemas.microsoft.com/office/drawing/2016/SVG/main" xmlns="" r:embed="rId5"/>
                </a:ext>
              </a:extLst>
            </a:blip>
            <a:stretch>
              <a:fillRect/>
            </a:stretch>
          </a:blipFill>
        </p:spPr>
      </p:sp>
      <p:sp>
        <p:nvSpPr>
          <p:cNvPr id="6" name="Freeform 6"/>
          <p:cNvSpPr/>
          <p:nvPr/>
        </p:nvSpPr>
        <p:spPr>
          <a:xfrm rot="-8194833">
            <a:off x="14985363" y="-2071130"/>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6">
              <a:alphaModFix amt="67000"/>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4438463" y="191515"/>
            <a:ext cx="3641369" cy="3508955"/>
          </a:xfrm>
          <a:custGeom>
            <a:avLst/>
            <a:gdLst/>
            <a:ahLst/>
            <a:cxnLst/>
            <a:rect l="l" t="t" r="r" b="b"/>
            <a:pathLst>
              <a:path w="3641369" h="3508955">
                <a:moveTo>
                  <a:pt x="0" y="0"/>
                </a:moveTo>
                <a:lnTo>
                  <a:pt x="3641369" y="0"/>
                </a:lnTo>
                <a:lnTo>
                  <a:pt x="3641369" y="3508955"/>
                </a:lnTo>
                <a:lnTo>
                  <a:pt x="0" y="3508955"/>
                </a:lnTo>
                <a:lnTo>
                  <a:pt x="0" y="0"/>
                </a:lnTo>
                <a:close/>
              </a:path>
            </a:pathLst>
          </a:custGeom>
          <a:blipFill>
            <a:blip r:embed="rId7"/>
            <a:stretch>
              <a:fillRect/>
            </a:stretch>
          </a:blipFill>
        </p:spPr>
      </p:sp>
      <p:sp>
        <p:nvSpPr>
          <p:cNvPr id="8" name="TextBox 8"/>
          <p:cNvSpPr txBox="1"/>
          <p:nvPr/>
        </p:nvSpPr>
        <p:spPr>
          <a:xfrm>
            <a:off x="1028700" y="4290026"/>
            <a:ext cx="15959777" cy="1195181"/>
          </a:xfrm>
          <a:prstGeom prst="rect">
            <a:avLst/>
          </a:prstGeom>
        </p:spPr>
        <p:txBody>
          <a:bodyPr lIns="0" tIns="0" rIns="0" bIns="0" rtlCol="0" anchor="t">
            <a:spAutoFit/>
          </a:bodyPr>
          <a:lstStyle/>
          <a:p>
            <a:pPr>
              <a:lnSpc>
                <a:spcPts val="4747"/>
              </a:lnSpc>
            </a:pPr>
            <a:r>
              <a:rPr lang="en-US" sz="3465" dirty="0">
                <a:solidFill>
                  <a:srgbClr val="B100E8"/>
                </a:solidFill>
                <a:latin typeface="Now Bold"/>
              </a:rPr>
              <a:t>FUTURISTIC FLEXIBLE ELECTRONICS-BASED COMMUNICATION SYSTEM FOR MONITORING SOLDIER'S CONDITION DURING WARFARE</a:t>
            </a:r>
          </a:p>
        </p:txBody>
      </p:sp>
      <p:sp>
        <p:nvSpPr>
          <p:cNvPr id="9" name="TextBox 9"/>
          <p:cNvSpPr txBox="1"/>
          <p:nvPr/>
        </p:nvSpPr>
        <p:spPr>
          <a:xfrm>
            <a:off x="1009650" y="2983464"/>
            <a:ext cx="8547187" cy="1306687"/>
          </a:xfrm>
          <a:prstGeom prst="rect">
            <a:avLst/>
          </a:prstGeom>
        </p:spPr>
        <p:txBody>
          <a:bodyPr lIns="0" tIns="0" rIns="0" bIns="0" rtlCol="0" anchor="t">
            <a:spAutoFit/>
          </a:bodyPr>
          <a:lstStyle/>
          <a:p>
            <a:pPr>
              <a:lnSpc>
                <a:spcPts val="10506"/>
              </a:lnSpc>
            </a:pPr>
            <a:r>
              <a:rPr lang="en-US" sz="7558">
                <a:solidFill>
                  <a:srgbClr val="048AFF"/>
                </a:solidFill>
                <a:latin typeface="Now Bold"/>
              </a:rPr>
              <a:t>KAVACH</a:t>
            </a:r>
          </a:p>
        </p:txBody>
      </p:sp>
      <p:sp>
        <p:nvSpPr>
          <p:cNvPr id="10" name="TextBox 10"/>
          <p:cNvSpPr txBox="1"/>
          <p:nvPr/>
        </p:nvSpPr>
        <p:spPr>
          <a:xfrm>
            <a:off x="1028700" y="6013400"/>
            <a:ext cx="8547187" cy="934974"/>
          </a:xfrm>
          <a:prstGeom prst="rect">
            <a:avLst/>
          </a:prstGeom>
        </p:spPr>
        <p:txBody>
          <a:bodyPr lIns="0" tIns="0" rIns="0" bIns="0" rtlCol="0" anchor="t">
            <a:spAutoFit/>
          </a:bodyPr>
          <a:lstStyle/>
          <a:p>
            <a:pPr>
              <a:lnSpc>
                <a:spcPts val="3753"/>
              </a:lnSpc>
            </a:pPr>
            <a:r>
              <a:rPr lang="en-US" sz="2700" dirty="0" err="1" smtClean="0">
                <a:solidFill>
                  <a:srgbClr val="048AFF"/>
                </a:solidFill>
                <a:latin typeface="Now Bold"/>
              </a:rPr>
              <a:t>Nisarg</a:t>
            </a:r>
            <a:r>
              <a:rPr lang="en-US" sz="2700" dirty="0" smtClean="0">
                <a:solidFill>
                  <a:srgbClr val="048AFF"/>
                </a:solidFill>
                <a:latin typeface="Now Bold"/>
              </a:rPr>
              <a:t> </a:t>
            </a:r>
            <a:r>
              <a:rPr lang="en-US" sz="2700" dirty="0" err="1" smtClean="0">
                <a:solidFill>
                  <a:srgbClr val="048AFF"/>
                </a:solidFill>
                <a:latin typeface="Now Bold"/>
              </a:rPr>
              <a:t>Jadav</a:t>
            </a:r>
            <a:endParaRPr lang="en-US" sz="2700" dirty="0">
              <a:solidFill>
                <a:srgbClr val="048AFF"/>
              </a:solidFill>
              <a:latin typeface="Now Bold"/>
            </a:endParaRPr>
          </a:p>
          <a:p>
            <a:pPr>
              <a:lnSpc>
                <a:spcPts val="3753"/>
              </a:lnSpc>
            </a:pPr>
            <a:r>
              <a:rPr lang="en-US" sz="2700" dirty="0">
                <a:solidFill>
                  <a:srgbClr val="048AFF"/>
                </a:solidFill>
                <a:latin typeface="Now Bold"/>
              </a:rPr>
              <a:t>DA-IICT, GANDHINAGAR</a:t>
            </a:r>
          </a:p>
        </p:txBody>
      </p:sp>
    </p:spTree>
    <p:extLst>
      <p:ext uri="{BB962C8B-B14F-4D97-AF65-F5344CB8AC3E}">
        <p14:creationId xmlns:p14="http://schemas.microsoft.com/office/powerpoint/2010/main" xmlns="" val="534911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cstate="print"/>
            <a:stretch>
              <a:fillRect/>
            </a:stretch>
          </a:blipFill>
        </p:spPr>
        <p:txBody>
          <a:bodyPr/>
          <a:lstStyle/>
          <a:p>
            <a:endParaRPr lang="en-IN"/>
          </a:p>
        </p:txBody>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000000">
                <a:alpha val="0"/>
              </a:srgbClr>
            </a:solidFill>
            <a:ln w="12700">
              <a:solidFill>
                <a:srgbClr val="000000"/>
              </a:solidFill>
            </a:ln>
          </p:spPr>
          <p:txBody>
            <a:bodyPr/>
            <a:lstStyle/>
            <a:p>
              <a:endParaRPr lang="en-IN"/>
            </a:p>
          </p:txBody>
        </p:sp>
      </p:grpSp>
      <p:sp>
        <p:nvSpPr>
          <p:cNvPr id="7" name="TextBox 7"/>
          <p:cNvSpPr txBox="1"/>
          <p:nvPr/>
        </p:nvSpPr>
        <p:spPr>
          <a:xfrm>
            <a:off x="3115104" y="1566324"/>
            <a:ext cx="5189556" cy="1012328"/>
          </a:xfrm>
          <a:prstGeom prst="rect">
            <a:avLst/>
          </a:prstGeom>
        </p:spPr>
        <p:txBody>
          <a:bodyPr lIns="0" tIns="0" rIns="0" bIns="0" rtlCol="0" anchor="t">
            <a:spAutoFit/>
          </a:bodyPr>
          <a:lstStyle/>
          <a:p>
            <a:pPr>
              <a:lnSpc>
                <a:spcPts val="8563"/>
              </a:lnSpc>
            </a:pPr>
            <a:r>
              <a:rPr lang="en-US" sz="6160" dirty="0">
                <a:solidFill>
                  <a:srgbClr val="048AFF"/>
                </a:solidFill>
                <a:latin typeface="Times New Roman" panose="02020603050405020304" pitchFamily="18" charset="0"/>
                <a:cs typeface="Times New Roman" panose="02020603050405020304" pitchFamily="18" charset="0"/>
              </a:rPr>
              <a:t>Achieved </a:t>
            </a:r>
          </a:p>
        </p:txBody>
      </p:sp>
      <p:sp>
        <p:nvSpPr>
          <p:cNvPr id="8" name="TextBox 8"/>
          <p:cNvSpPr txBox="1"/>
          <p:nvPr/>
        </p:nvSpPr>
        <p:spPr>
          <a:xfrm>
            <a:off x="2631203" y="3950833"/>
            <a:ext cx="6436597" cy="5476949"/>
          </a:xfrm>
          <a:prstGeom prst="rect">
            <a:avLst/>
          </a:prstGeom>
        </p:spPr>
        <p:txBody>
          <a:bodyPr wrap="square" lIns="0" tIns="0" rIns="0" bIns="0" rtlCol="0" anchor="t">
            <a:spAutoFit/>
          </a:bodyPr>
          <a:lstStyle/>
          <a:p>
            <a:pPr marL="484505" lvl="1" indent="-241935" algn="just">
              <a:lnSpc>
                <a:spcPts val="3278"/>
              </a:lnSpc>
              <a:buFont typeface="Arial"/>
              <a:buChar char="•"/>
            </a:pPr>
            <a:r>
              <a:rPr lang="en-US" sz="2400" dirty="0">
                <a:solidFill>
                  <a:srgbClr val="FFFFFF"/>
                </a:solidFill>
                <a:latin typeface="Times New Roman" panose="02020603050405020304" pitchFamily="18" charset="0"/>
                <a:cs typeface="Times New Roman" panose="02020603050405020304" pitchFamily="18" charset="0"/>
              </a:rPr>
              <a:t>The process of displaying GPS(IRNSS) data involves the Raspberry Pi receiving the data from the GPS module, parsing it, and displaying it on the GUI. ​</a:t>
            </a:r>
          </a:p>
          <a:p>
            <a:pPr algn="just">
              <a:lnSpc>
                <a:spcPts val="3278"/>
              </a:lnSpc>
            </a:pPr>
            <a:endParaRPr lang="en-US" sz="2400" dirty="0">
              <a:solidFill>
                <a:srgbClr val="FFFFFF"/>
              </a:solidFill>
              <a:latin typeface="Times New Roman" panose="02020603050405020304" pitchFamily="18" charset="0"/>
              <a:cs typeface="Times New Roman" panose="02020603050405020304" pitchFamily="18" charset="0"/>
            </a:endParaRPr>
          </a:p>
          <a:p>
            <a:pPr marL="484505" lvl="1" indent="-241935" algn="just">
              <a:lnSpc>
                <a:spcPts val="3278"/>
              </a:lnSpc>
              <a:buFont typeface="Arial"/>
              <a:buChar char="•"/>
            </a:pPr>
            <a:r>
              <a:rPr lang="en-US" sz="2400" dirty="0">
                <a:solidFill>
                  <a:srgbClr val="FFFFFF"/>
                </a:solidFill>
                <a:latin typeface="Times New Roman" panose="02020603050405020304" pitchFamily="18" charset="0"/>
                <a:cs typeface="Times New Roman" panose="02020603050405020304" pitchFamily="18" charset="0"/>
              </a:rPr>
              <a:t>The GPS sensor utilizes the Indian Regional Navigation Satellite System (IRNSS) for precise positioning. The LoRa module, touchscreen interface, camera, temperature sensor, GPS sensor, and altitude sensor are integrated into a single node provided to each soldier.​</a:t>
            </a:r>
          </a:p>
          <a:p>
            <a:pPr algn="just">
              <a:lnSpc>
                <a:spcPts val="3278"/>
              </a:lnSpc>
            </a:pPr>
            <a:endParaRPr lang="en-US" sz="2400" dirty="0">
              <a:solidFill>
                <a:srgbClr val="FFFFFF"/>
              </a:solidFill>
              <a:latin typeface="Times New Roman" panose="02020603050405020304" pitchFamily="18" charset="0"/>
              <a:cs typeface="Times New Roman" panose="02020603050405020304" pitchFamily="18" charset="0"/>
            </a:endParaRPr>
          </a:p>
          <a:p>
            <a:pPr algn="just">
              <a:lnSpc>
                <a:spcPts val="3278"/>
              </a:lnSpc>
            </a:pPr>
            <a:endParaRPr lang="en-US" sz="2400" dirty="0">
              <a:solidFill>
                <a:srgbClr val="FFFFFF"/>
              </a:solidFill>
              <a:latin typeface="Times New Roman" panose="02020603050405020304" pitchFamily="18" charset="0"/>
              <a:cs typeface="Times New Roman" panose="02020603050405020304" pitchFamily="18" charset="0"/>
            </a:endParaRP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cstate="print">
              <a:alphaModFix amt="67000"/>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11" name="TextBox 11"/>
          <p:cNvSpPr txBox="1"/>
          <p:nvPr/>
        </p:nvSpPr>
        <p:spPr>
          <a:xfrm>
            <a:off x="3115104" y="2557486"/>
            <a:ext cx="4469372" cy="565476"/>
          </a:xfrm>
          <a:prstGeom prst="rect">
            <a:avLst/>
          </a:prstGeom>
        </p:spPr>
        <p:txBody>
          <a:bodyPr lIns="0" tIns="0" rIns="0" bIns="0" rtlCol="0" anchor="t">
            <a:spAutoFit/>
          </a:bodyPr>
          <a:lstStyle/>
          <a:p>
            <a:pPr>
              <a:lnSpc>
                <a:spcPts val="4802"/>
              </a:lnSpc>
            </a:pPr>
            <a:r>
              <a:rPr lang="en-US" sz="3454" dirty="0">
                <a:solidFill>
                  <a:srgbClr val="B100E8"/>
                </a:solidFill>
                <a:latin typeface="Times New Roman" panose="02020603050405020304" pitchFamily="18" charset="0"/>
                <a:cs typeface="Times New Roman" panose="02020603050405020304" pitchFamily="18" charset="0"/>
              </a:rPr>
              <a:t>GPS Location ​</a:t>
            </a:r>
          </a:p>
        </p:txBody>
      </p:sp>
      <p:pic>
        <p:nvPicPr>
          <p:cNvPr id="12" name="Picture 11">
            <a:extLst>
              <a:ext uri="{FF2B5EF4-FFF2-40B4-BE49-F238E27FC236}">
                <a16:creationId xmlns:a16="http://schemas.microsoft.com/office/drawing/2014/main" xmlns="" id="{ED8CFE7B-7D99-318B-6B79-25E524085E90}"/>
              </a:ext>
            </a:extLst>
          </p:cNvPr>
          <p:cNvPicPr/>
          <p:nvPr/>
        </p:nvPicPr>
        <p:blipFill rotWithShape="1">
          <a:blip r:embed="rId6" cstate="print">
            <a:extLst>
              <a:ext uri="{28A0092B-C50C-407E-A947-70E740481C1C}">
                <a14:useLocalDpi xmlns:a14="http://schemas.microsoft.com/office/drawing/2010/main" xmlns="" val="0"/>
              </a:ext>
            </a:extLst>
          </a:blip>
          <a:srcRect t="8088"/>
          <a:stretch/>
        </p:blipFill>
        <p:spPr>
          <a:xfrm>
            <a:off x="9448800" y="1638300"/>
            <a:ext cx="8001000" cy="7315200"/>
          </a:xfrm>
          <a:prstGeom prst="rect">
            <a:avLst/>
          </a:prstGeom>
        </p:spPr>
      </p:pic>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7"/>
            <a:stretch>
              <a:fillRect/>
            </a:stretch>
          </a:blipFill>
        </p:spPr>
        <p:txBody>
          <a:bodyPr/>
          <a:lstStyle/>
          <a:p>
            <a:endParaRPr lang="en-IN"/>
          </a:p>
        </p:txBody>
      </p:sp>
      <p:sp>
        <p:nvSpPr>
          <p:cNvPr id="6" name="Freeform 6"/>
          <p:cNvSpPr/>
          <p:nvPr/>
        </p:nvSpPr>
        <p:spPr>
          <a:xfrm>
            <a:off x="7584477" y="8801100"/>
            <a:ext cx="3769324" cy="3820352"/>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8" cstate="print"/>
            <a:stretch>
              <a:fillRect/>
            </a:stretch>
          </a:blipFill>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cstate="print"/>
            <a:stretch>
              <a:fillRect/>
            </a:stretch>
          </a:blipFill>
        </p:spPr>
        <p:txBody>
          <a:bodyPr/>
          <a:lstStyle/>
          <a:p>
            <a:endParaRPr lang="en-IN"/>
          </a:p>
        </p:txBody>
      </p:sp>
      <p:grpSp>
        <p:nvGrpSpPr>
          <p:cNvPr id="4" name="Group 4"/>
          <p:cNvGrpSpPr>
            <a:grpSpLocks noChangeAspect="1"/>
          </p:cNvGrpSpPr>
          <p:nvPr/>
        </p:nvGrpSpPr>
        <p:grpSpPr>
          <a:xfrm>
            <a:off x="9589607" y="0"/>
            <a:ext cx="8698393" cy="10400373"/>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solidFill>
              <a:srgbClr val="000000">
                <a:alpha val="0"/>
              </a:srgbClr>
            </a:solidFill>
            <a:ln w="12700">
              <a:solidFill>
                <a:srgbClr val="000000"/>
              </a:solidFill>
            </a:ln>
          </p:spPr>
          <p:txBody>
            <a:bodyPr/>
            <a:lstStyle/>
            <a:p>
              <a:endParaRPr lang="en-IN"/>
            </a:p>
          </p:txBody>
        </p:sp>
      </p:grpSp>
      <p:sp>
        <p:nvSpPr>
          <p:cNvPr id="6" name="Freeform 6"/>
          <p:cNvSpPr/>
          <p:nvPr/>
        </p:nvSpPr>
        <p:spPr>
          <a:xfrm>
            <a:off x="7584476" y="8616204"/>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4" cstate="print"/>
            <a:stretch>
              <a:fillRect/>
            </a:stretch>
          </a:blipFill>
        </p:spPr>
        <p:txBody>
          <a:bodyPr/>
          <a:lstStyle/>
          <a:p>
            <a:endParaRPr lang="en-IN"/>
          </a:p>
        </p:txBody>
      </p:sp>
      <p:sp>
        <p:nvSpPr>
          <p:cNvPr id="7" name="TextBox 7"/>
          <p:cNvSpPr txBox="1"/>
          <p:nvPr/>
        </p:nvSpPr>
        <p:spPr>
          <a:xfrm>
            <a:off x="3115104" y="1566324"/>
            <a:ext cx="5189556" cy="1012328"/>
          </a:xfrm>
          <a:prstGeom prst="rect">
            <a:avLst/>
          </a:prstGeom>
        </p:spPr>
        <p:txBody>
          <a:bodyPr lIns="0" tIns="0" rIns="0" bIns="0" rtlCol="0" anchor="t">
            <a:spAutoFit/>
          </a:bodyPr>
          <a:lstStyle/>
          <a:p>
            <a:pPr>
              <a:lnSpc>
                <a:spcPts val="8563"/>
              </a:lnSpc>
            </a:pPr>
            <a:r>
              <a:rPr lang="en-US" sz="6160" dirty="0">
                <a:solidFill>
                  <a:srgbClr val="048AFF"/>
                </a:solidFill>
                <a:latin typeface="Times New Roman" panose="02020603050405020304" pitchFamily="18" charset="0"/>
                <a:cs typeface="Times New Roman" panose="02020603050405020304" pitchFamily="18" charset="0"/>
              </a:rPr>
              <a:t>Achieved </a:t>
            </a:r>
          </a:p>
        </p:txBody>
      </p:sp>
      <p:sp>
        <p:nvSpPr>
          <p:cNvPr id="8" name="TextBox 8"/>
          <p:cNvSpPr txBox="1"/>
          <p:nvPr/>
        </p:nvSpPr>
        <p:spPr>
          <a:xfrm>
            <a:off x="2631203" y="3950833"/>
            <a:ext cx="13566446" cy="2092432"/>
          </a:xfrm>
          <a:prstGeom prst="rect">
            <a:avLst/>
          </a:prstGeom>
        </p:spPr>
        <p:txBody>
          <a:bodyPr wrap="square" lIns="0" tIns="0" rIns="0" bIns="0" rtlCol="0" anchor="t">
            <a:spAutoFit/>
          </a:bodyPr>
          <a:lstStyle/>
          <a:p>
            <a:pPr marL="484878" lvl="1" indent="-242439">
              <a:lnSpc>
                <a:spcPts val="3278"/>
              </a:lnSpc>
              <a:buFont typeface="Arial"/>
              <a:buChar char="•"/>
            </a:pPr>
            <a:r>
              <a:rPr lang="en-US" sz="2245" dirty="0">
                <a:solidFill>
                  <a:srgbClr val="FFFFFF"/>
                </a:solidFill>
                <a:latin typeface="Times New Roman" panose="02020603050405020304" pitchFamily="18" charset="0"/>
                <a:cs typeface="Times New Roman" panose="02020603050405020304" pitchFamily="18" charset="0"/>
              </a:rPr>
              <a:t>To further improve the sustainability and reliability of our system, we have implemented solar-powered repeaters. These repeaters are powered by solar panels, , making them an excellent solution for remote locations where access to traditional power sources may be limited or non-existent.​</a:t>
            </a:r>
          </a:p>
          <a:p>
            <a:pPr>
              <a:lnSpc>
                <a:spcPts val="3278"/>
              </a:lnSpc>
            </a:pPr>
            <a:endParaRPr lang="en-US" sz="2245" dirty="0">
              <a:solidFill>
                <a:srgbClr val="FFFFFF"/>
              </a:solidFill>
              <a:latin typeface="DM Sans"/>
            </a:endParaRPr>
          </a:p>
          <a:p>
            <a:pPr>
              <a:lnSpc>
                <a:spcPts val="3278"/>
              </a:lnSpc>
            </a:pPr>
            <a:endParaRPr lang="en-US" sz="2245" dirty="0">
              <a:solidFill>
                <a:srgbClr val="FFFFFF"/>
              </a:solidFill>
              <a:latin typeface="DM Sans"/>
            </a:endParaRPr>
          </a:p>
        </p:txBody>
      </p:sp>
      <p:sp>
        <p:nvSpPr>
          <p:cNvPr id="9" name="Freeform 9"/>
          <p:cNvSpPr/>
          <p:nvPr/>
        </p:nvSpPr>
        <p:spPr>
          <a:xfrm>
            <a:off x="-855821" y="7696585"/>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5" cstate="print">
              <a:alphaModFix amt="67000"/>
              <a:extLst>
                <a:ext uri="{96DAC541-7B7A-43D3-8B79-37D633B846F1}">
                  <asvg:svgBlip xmlns:asvg="http://schemas.microsoft.com/office/drawing/2016/SVG/main" xmlns="" r:embed="rId6"/>
                </a:ext>
              </a:extLst>
            </a:blip>
            <a:stretch>
              <a:fillRect/>
            </a:stretch>
          </a:blipFill>
        </p:spPr>
        <p:txBody>
          <a:bodyPr/>
          <a:lstStyle/>
          <a:p>
            <a:endParaRPr lang="en-IN"/>
          </a:p>
        </p:txBody>
      </p:sp>
      <p:sp>
        <p:nvSpPr>
          <p:cNvPr id="10" name="Freeform 10"/>
          <p:cNvSpPr/>
          <p:nvPr/>
        </p:nvSpPr>
        <p:spPr>
          <a:xfrm>
            <a:off x="14792965" y="-49822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7"/>
            <a:stretch>
              <a:fillRect/>
            </a:stretch>
          </a:blipFill>
        </p:spPr>
        <p:txBody>
          <a:bodyPr/>
          <a:lstStyle/>
          <a:p>
            <a:endParaRPr lang="en-IN"/>
          </a:p>
        </p:txBody>
      </p:sp>
      <p:sp>
        <p:nvSpPr>
          <p:cNvPr id="11" name="TextBox 11"/>
          <p:cNvSpPr txBox="1"/>
          <p:nvPr/>
        </p:nvSpPr>
        <p:spPr>
          <a:xfrm>
            <a:off x="3115104" y="2557486"/>
            <a:ext cx="5673457" cy="565476"/>
          </a:xfrm>
          <a:prstGeom prst="rect">
            <a:avLst/>
          </a:prstGeom>
        </p:spPr>
        <p:txBody>
          <a:bodyPr lIns="0" tIns="0" rIns="0" bIns="0" rtlCol="0" anchor="t">
            <a:spAutoFit/>
          </a:bodyPr>
          <a:lstStyle/>
          <a:p>
            <a:pPr>
              <a:lnSpc>
                <a:spcPts val="4802"/>
              </a:lnSpc>
            </a:pPr>
            <a:r>
              <a:rPr lang="en-US" sz="3454" dirty="0">
                <a:solidFill>
                  <a:srgbClr val="B100E8"/>
                </a:solidFill>
                <a:latin typeface="Times New Roman" panose="02020603050405020304" pitchFamily="18" charset="0"/>
                <a:cs typeface="Times New Roman" panose="02020603050405020304" pitchFamily="18" charset="0"/>
              </a:rPr>
              <a:t>Solar Powered Repeater ​</a:t>
            </a:r>
          </a:p>
        </p:txBody>
      </p:sp>
      <p:pic>
        <p:nvPicPr>
          <p:cNvPr id="12" name="Picture 12" descr="A diagram of a battery&#10;&#10;Description automatically generated">
            <a:extLst>
              <a:ext uri="{FF2B5EF4-FFF2-40B4-BE49-F238E27FC236}">
                <a16:creationId xmlns:a16="http://schemas.microsoft.com/office/drawing/2014/main" xmlns="" id="{8A2CAB3B-6896-9062-F498-FD95E0AA09D4}"/>
              </a:ext>
            </a:extLst>
          </p:cNvPr>
          <p:cNvPicPr>
            <a:picLocks noChangeAspect="1"/>
          </p:cNvPicPr>
          <p:nvPr/>
        </p:nvPicPr>
        <p:blipFill>
          <a:blip r:embed="rId8"/>
          <a:stretch>
            <a:fillRect/>
          </a:stretch>
        </p:blipFill>
        <p:spPr>
          <a:xfrm>
            <a:off x="2914650" y="5528228"/>
            <a:ext cx="13622110" cy="449650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a:off x="12438410" y="-5076387"/>
            <a:ext cx="9641780" cy="9629727"/>
          </a:xfrm>
          <a:custGeom>
            <a:avLst/>
            <a:gdLst/>
            <a:ahLst/>
            <a:cxnLst/>
            <a:rect l="l" t="t" r="r" b="b"/>
            <a:pathLst>
              <a:path w="9641780" h="9629727">
                <a:moveTo>
                  <a:pt x="0" y="0"/>
                </a:moveTo>
                <a:lnTo>
                  <a:pt x="9641780" y="0"/>
                </a:lnTo>
                <a:lnTo>
                  <a:pt x="9641780" y="9629728"/>
                </a:lnTo>
                <a:lnTo>
                  <a:pt x="0" y="9629728"/>
                </a:lnTo>
                <a:lnTo>
                  <a:pt x="0" y="0"/>
                </a:lnTo>
                <a:close/>
              </a:path>
            </a:pathLst>
          </a:custGeom>
          <a:blipFill>
            <a:blip r:embed="rId3"/>
            <a:stretch>
              <a:fillRect/>
            </a:stretch>
          </a:blipFill>
        </p:spPr>
        <p:txBody>
          <a:bodyPr/>
          <a:lstStyle/>
          <a:p>
            <a:endParaRPr lang="en-IN"/>
          </a:p>
        </p:txBody>
      </p:sp>
      <p:sp>
        <p:nvSpPr>
          <p:cNvPr id="4" name="Freeform 4"/>
          <p:cNvSpPr/>
          <p:nvPr/>
        </p:nvSpPr>
        <p:spPr>
          <a:xfrm>
            <a:off x="15789970" y="7909420"/>
            <a:ext cx="1469330" cy="1421243"/>
          </a:xfrm>
          <a:custGeom>
            <a:avLst/>
            <a:gdLst/>
            <a:ahLst/>
            <a:cxnLst/>
            <a:rect l="l" t="t" r="r" b="b"/>
            <a:pathLst>
              <a:path w="1469330" h="1421243">
                <a:moveTo>
                  <a:pt x="0" y="0"/>
                </a:moveTo>
                <a:lnTo>
                  <a:pt x="1469330" y="0"/>
                </a:lnTo>
                <a:lnTo>
                  <a:pt x="1469330" y="1421243"/>
                </a:lnTo>
                <a:lnTo>
                  <a:pt x="0" y="14212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sp>
        <p:nvSpPr>
          <p:cNvPr id="5" name="TextBox 5"/>
          <p:cNvSpPr txBox="1"/>
          <p:nvPr/>
        </p:nvSpPr>
        <p:spPr>
          <a:xfrm>
            <a:off x="5548723" y="1418417"/>
            <a:ext cx="7190555" cy="905902"/>
          </a:xfrm>
          <a:prstGeom prst="rect">
            <a:avLst/>
          </a:prstGeom>
        </p:spPr>
        <p:txBody>
          <a:bodyPr lIns="0" tIns="0" rIns="0" bIns="0" rtlCol="0" anchor="t">
            <a:spAutoFit/>
          </a:bodyPr>
          <a:lstStyle/>
          <a:p>
            <a:pPr algn="ctr">
              <a:lnSpc>
                <a:spcPts val="7427"/>
              </a:lnSpc>
            </a:pPr>
            <a:r>
              <a:rPr lang="en-US" sz="5343" dirty="0">
                <a:solidFill>
                  <a:srgbClr val="048AFF"/>
                </a:solidFill>
                <a:latin typeface="Times New Roman" panose="02020603050405020304" pitchFamily="18" charset="0"/>
                <a:cs typeface="Times New Roman" panose="02020603050405020304" pitchFamily="18" charset="0"/>
              </a:rPr>
              <a:t>Publication / Patent​</a:t>
            </a:r>
          </a:p>
        </p:txBody>
      </p:sp>
      <p:sp>
        <p:nvSpPr>
          <p:cNvPr id="6" name="AutoShape 6"/>
          <p:cNvSpPr/>
          <p:nvPr/>
        </p:nvSpPr>
        <p:spPr>
          <a:xfrm>
            <a:off x="9211339" y="2867678"/>
            <a:ext cx="0" cy="5538134"/>
          </a:xfrm>
          <a:prstGeom prst="line">
            <a:avLst/>
          </a:prstGeom>
          <a:ln w="38100" cap="flat">
            <a:solidFill>
              <a:srgbClr val="FFFFFF"/>
            </a:solidFill>
            <a:prstDash val="solid"/>
            <a:headEnd type="none" w="sm" len="sm"/>
            <a:tailEnd type="none" w="sm" len="sm"/>
          </a:ln>
        </p:spPr>
        <p:txBody>
          <a:bodyPr/>
          <a:lstStyle/>
          <a:p>
            <a:endParaRPr lang="en-IN"/>
          </a:p>
        </p:txBody>
      </p:sp>
      <p:sp>
        <p:nvSpPr>
          <p:cNvPr id="7" name="Freeform 7"/>
          <p:cNvSpPr/>
          <p:nvPr/>
        </p:nvSpPr>
        <p:spPr>
          <a:xfrm>
            <a:off x="5782251" y="3247220"/>
            <a:ext cx="1390737" cy="1390737"/>
          </a:xfrm>
          <a:custGeom>
            <a:avLst/>
            <a:gdLst/>
            <a:ahLst/>
            <a:cxnLst/>
            <a:rect l="l" t="t" r="r" b="b"/>
            <a:pathLst>
              <a:path w="1390737" h="1390737">
                <a:moveTo>
                  <a:pt x="0" y="0"/>
                </a:moveTo>
                <a:lnTo>
                  <a:pt x="1390738" y="0"/>
                </a:lnTo>
                <a:lnTo>
                  <a:pt x="1390738" y="1390738"/>
                </a:lnTo>
                <a:lnTo>
                  <a:pt x="0" y="139073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IN"/>
          </a:p>
        </p:txBody>
      </p:sp>
      <p:sp>
        <p:nvSpPr>
          <p:cNvPr id="8" name="Freeform 8"/>
          <p:cNvSpPr/>
          <p:nvPr/>
        </p:nvSpPr>
        <p:spPr>
          <a:xfrm>
            <a:off x="11254311" y="3234155"/>
            <a:ext cx="1403803" cy="1403803"/>
          </a:xfrm>
          <a:custGeom>
            <a:avLst/>
            <a:gdLst/>
            <a:ahLst/>
            <a:cxnLst/>
            <a:rect l="l" t="t" r="r" b="b"/>
            <a:pathLst>
              <a:path w="1403803" h="1403803">
                <a:moveTo>
                  <a:pt x="0" y="0"/>
                </a:moveTo>
                <a:lnTo>
                  <a:pt x="1403803" y="0"/>
                </a:lnTo>
                <a:lnTo>
                  <a:pt x="1403803" y="1403803"/>
                </a:lnTo>
                <a:lnTo>
                  <a:pt x="0" y="14038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IN"/>
          </a:p>
        </p:txBody>
      </p:sp>
      <p:sp>
        <p:nvSpPr>
          <p:cNvPr id="9" name="TextBox 9"/>
          <p:cNvSpPr txBox="1"/>
          <p:nvPr/>
        </p:nvSpPr>
        <p:spPr>
          <a:xfrm>
            <a:off x="4944214" y="5098582"/>
            <a:ext cx="3066811" cy="1731243"/>
          </a:xfrm>
          <a:prstGeom prst="rect">
            <a:avLst/>
          </a:prstGeom>
        </p:spPr>
        <p:txBody>
          <a:bodyPr lIns="0" tIns="0" rIns="0" bIns="0" rtlCol="0" anchor="t">
            <a:spAutoFit/>
          </a:bodyPr>
          <a:lstStyle/>
          <a:p>
            <a:pPr algn="ctr">
              <a:lnSpc>
                <a:spcPts val="2694"/>
              </a:lnSpc>
            </a:pPr>
            <a:r>
              <a:rPr lang="en-US" sz="1845" dirty="0">
                <a:solidFill>
                  <a:srgbClr val="FFFFFF"/>
                </a:solidFill>
                <a:latin typeface="Times New Roman" panose="02020603050405020304" pitchFamily="18" charset="0"/>
                <a:cs typeface="Times New Roman" panose="02020603050405020304" pitchFamily="18" charset="0"/>
              </a:rPr>
              <a:t>We have successfully filed a patent for our </a:t>
            </a:r>
            <a:r>
              <a:rPr lang="en-US" sz="1845" dirty="0" smtClean="0">
                <a:solidFill>
                  <a:srgbClr val="FFFFFF"/>
                </a:solidFill>
                <a:latin typeface="Times New Roman" panose="02020603050405020304" pitchFamily="18" charset="0"/>
                <a:cs typeface="Times New Roman" panose="02020603050405020304" pitchFamily="18" charset="0"/>
              </a:rPr>
              <a:t>invention, filing </a:t>
            </a:r>
            <a:r>
              <a:rPr lang="en-US" sz="1845" dirty="0">
                <a:solidFill>
                  <a:srgbClr val="FFFFFF"/>
                </a:solidFill>
                <a:latin typeface="Times New Roman" panose="02020603050405020304" pitchFamily="18" charset="0"/>
                <a:cs typeface="Times New Roman" panose="02020603050405020304" pitchFamily="18" charset="0"/>
              </a:rPr>
              <a:t>a patent application initiates a review process by the relevant patent office.</a:t>
            </a:r>
          </a:p>
        </p:txBody>
      </p:sp>
      <p:sp>
        <p:nvSpPr>
          <p:cNvPr id="10" name="Freeform 10"/>
          <p:cNvSpPr/>
          <p:nvPr/>
        </p:nvSpPr>
        <p:spPr>
          <a:xfrm>
            <a:off x="-4327715" y="6542790"/>
            <a:ext cx="9641780" cy="9629727"/>
          </a:xfrm>
          <a:custGeom>
            <a:avLst/>
            <a:gdLst/>
            <a:ahLst/>
            <a:cxnLst/>
            <a:rect l="l" t="t" r="r" b="b"/>
            <a:pathLst>
              <a:path w="9641780" h="9629727">
                <a:moveTo>
                  <a:pt x="0" y="0"/>
                </a:moveTo>
                <a:lnTo>
                  <a:pt x="9641780" y="0"/>
                </a:lnTo>
                <a:lnTo>
                  <a:pt x="9641780" y="9629727"/>
                </a:lnTo>
                <a:lnTo>
                  <a:pt x="0" y="9629727"/>
                </a:lnTo>
                <a:lnTo>
                  <a:pt x="0" y="0"/>
                </a:lnTo>
                <a:close/>
              </a:path>
            </a:pathLst>
          </a:custGeom>
          <a:blipFill>
            <a:blip r:embed="rId3"/>
            <a:stretch>
              <a:fillRect/>
            </a:stretch>
          </a:blipFill>
        </p:spPr>
        <p:txBody>
          <a:bodyPr/>
          <a:lstStyle/>
          <a:p>
            <a:endParaRPr lang="en-IN"/>
          </a:p>
        </p:txBody>
      </p:sp>
      <p:sp>
        <p:nvSpPr>
          <p:cNvPr id="11" name="TextBox 11"/>
          <p:cNvSpPr txBox="1"/>
          <p:nvPr/>
        </p:nvSpPr>
        <p:spPr>
          <a:xfrm>
            <a:off x="10411489" y="5098582"/>
            <a:ext cx="3066811" cy="1007648"/>
          </a:xfrm>
          <a:prstGeom prst="rect">
            <a:avLst/>
          </a:prstGeom>
        </p:spPr>
        <p:txBody>
          <a:bodyPr lIns="0" tIns="0" rIns="0" bIns="0" rtlCol="0" anchor="t">
            <a:spAutoFit/>
          </a:bodyPr>
          <a:lstStyle/>
          <a:p>
            <a:pPr algn="ctr">
              <a:lnSpc>
                <a:spcPts val="2694"/>
              </a:lnSpc>
            </a:pPr>
            <a:r>
              <a:rPr lang="en-US" sz="1845" dirty="0">
                <a:solidFill>
                  <a:srgbClr val="FFFFFF"/>
                </a:solidFill>
                <a:latin typeface="Times New Roman" panose="02020603050405020304" pitchFamily="18" charset="0"/>
                <a:cs typeface="Times New Roman" panose="02020603050405020304" pitchFamily="18" charset="0"/>
              </a:rPr>
              <a:t>Once the patent is granted and published, we can proceed with the publication of our paper.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V="1">
            <a:off x="0" y="0"/>
            <a:ext cx="18288000" cy="10287000"/>
          </a:xfrm>
          <a:prstGeom prst="rect">
            <a:avLst/>
          </a:prstGeom>
        </p:spPr>
      </p:pic>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txBody>
          <a:bodyPr/>
          <a:lstStyle/>
          <a:p>
            <a:endParaRPr lang="en-IN">
              <a:latin typeface="Times New Roman" panose="02020603050405020304" pitchFamily="18" charset="0"/>
              <a:cs typeface="Times New Roman" panose="02020603050405020304" pitchFamily="18" charset="0"/>
            </a:endParaRPr>
          </a:p>
        </p:txBody>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txBody>
          <a:bodyPr/>
          <a:lstStyle/>
          <a:p>
            <a:endParaRPr lang="en-IN">
              <a:latin typeface="Times New Roman" panose="02020603050405020304" pitchFamily="18" charset="0"/>
              <a:cs typeface="Times New Roman" panose="02020603050405020304" pitchFamily="18" charset="0"/>
            </a:endParaRPr>
          </a:p>
        </p:txBody>
      </p:sp>
      <p:sp>
        <p:nvSpPr>
          <p:cNvPr id="5" name="TextBox 5"/>
          <p:cNvSpPr txBox="1"/>
          <p:nvPr/>
        </p:nvSpPr>
        <p:spPr>
          <a:xfrm>
            <a:off x="4141139" y="4749861"/>
            <a:ext cx="6437528" cy="472630"/>
          </a:xfrm>
          <a:prstGeom prst="rect">
            <a:avLst/>
          </a:prstGeom>
        </p:spPr>
        <p:txBody>
          <a:bodyPr lIns="0" tIns="0" rIns="0" bIns="0" rtlCol="0" anchor="t">
            <a:spAutoFit/>
          </a:bodyPr>
          <a:lstStyle/>
          <a:p>
            <a:pPr algn="ctr">
              <a:lnSpc>
                <a:spcPts val="4007"/>
              </a:lnSpc>
            </a:pPr>
            <a:r>
              <a:rPr lang="en-US" sz="2925" dirty="0">
                <a:solidFill>
                  <a:srgbClr val="B100E8"/>
                </a:solidFill>
                <a:latin typeface="Times New Roman" panose="02020603050405020304" pitchFamily="18" charset="0"/>
                <a:cs typeface="Times New Roman" panose="02020603050405020304" pitchFamily="18" charset="0"/>
              </a:rPr>
              <a:t>For watching this presentation</a:t>
            </a:r>
          </a:p>
        </p:txBody>
      </p:sp>
      <p:sp>
        <p:nvSpPr>
          <p:cNvPr id="6" name="Freeform 6"/>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cstate="print">
              <a:alphaModFix amt="67000"/>
              <a:extLst>
                <a:ext uri="{96DAC541-7B7A-43D3-8B79-37D633B846F1}">
                  <asvg:svgBlip xmlns:asvg="http://schemas.microsoft.com/office/drawing/2016/SVG/main" xmlns="" r:embed="rId5"/>
                </a:ext>
              </a:extLst>
            </a:blip>
            <a:stretch>
              <a:fillRect/>
            </a:stretch>
          </a:blipFill>
        </p:spPr>
        <p:txBody>
          <a:bodyPr/>
          <a:lstStyle/>
          <a:p>
            <a:endParaRPr lang="en-IN">
              <a:latin typeface="Times New Roman" panose="02020603050405020304" pitchFamily="18" charset="0"/>
              <a:cs typeface="Times New Roman" panose="02020603050405020304" pitchFamily="18" charset="0"/>
            </a:endParaRPr>
          </a:p>
        </p:txBody>
      </p:sp>
      <p:sp>
        <p:nvSpPr>
          <p:cNvPr id="7" name="TextBox 7"/>
          <p:cNvSpPr txBox="1"/>
          <p:nvPr/>
        </p:nvSpPr>
        <p:spPr>
          <a:xfrm>
            <a:off x="1674634" y="3441538"/>
            <a:ext cx="11370537" cy="1320298"/>
          </a:xfrm>
          <a:prstGeom prst="rect">
            <a:avLst/>
          </a:prstGeom>
        </p:spPr>
        <p:txBody>
          <a:bodyPr lIns="0" tIns="0" rIns="0" bIns="0" rtlCol="0" anchor="t">
            <a:spAutoFit/>
          </a:bodyPr>
          <a:lstStyle/>
          <a:p>
            <a:pPr algn="ctr">
              <a:lnSpc>
                <a:spcPts val="11242"/>
              </a:lnSpc>
            </a:pPr>
            <a:r>
              <a:rPr lang="en-US" sz="8087" dirty="0">
                <a:solidFill>
                  <a:srgbClr val="048AFF"/>
                </a:solidFill>
                <a:latin typeface="Times New Roman" panose="02020603050405020304" pitchFamily="18" charset="0"/>
                <a:cs typeface="Times New Roman" panose="02020603050405020304" pitchFamily="18" charset="0"/>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223819">
            <a:off x="-7032759" y="7573072"/>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sp>
        <p:nvSpPr>
          <p:cNvPr id="7" name="Freeform 7"/>
          <p:cNvSpPr/>
          <p:nvPr/>
        </p:nvSpPr>
        <p:spPr>
          <a:xfrm>
            <a:off x="16749232" y="8935011"/>
            <a:ext cx="1394890" cy="1168335"/>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9" name="Group 9"/>
          <p:cNvGrpSpPr/>
          <p:nvPr/>
        </p:nvGrpSpPr>
        <p:grpSpPr>
          <a:xfrm>
            <a:off x="16747950" y="-2405547"/>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TextBox 12"/>
          <p:cNvSpPr txBox="1"/>
          <p:nvPr/>
        </p:nvSpPr>
        <p:spPr>
          <a:xfrm>
            <a:off x="9097764" y="4943562"/>
            <a:ext cx="92472" cy="390350"/>
          </a:xfrm>
          <a:prstGeom prst="rect">
            <a:avLst/>
          </a:prstGeom>
        </p:spPr>
        <p:txBody>
          <a:bodyPr lIns="0" tIns="0" rIns="0" bIns="0" rtlCol="0" anchor="t">
            <a:spAutoFit/>
          </a:bodyPr>
          <a:lstStyle/>
          <a:p>
            <a:pPr algn="ctr">
              <a:lnSpc>
                <a:spcPts val="3131"/>
              </a:lnSpc>
              <a:spcBef>
                <a:spcPct val="0"/>
              </a:spcBef>
            </a:pPr>
            <a:r>
              <a:rPr lang="en-US" sz="2545">
                <a:solidFill>
                  <a:srgbClr val="048AFF"/>
                </a:solidFill>
                <a:latin typeface="DM Sans Italics"/>
              </a:rPr>
              <a:t> </a:t>
            </a:r>
          </a:p>
        </p:txBody>
      </p:sp>
      <p:grpSp>
        <p:nvGrpSpPr>
          <p:cNvPr id="8" name="Group 4">
            <a:extLst>
              <a:ext uri="{FF2B5EF4-FFF2-40B4-BE49-F238E27FC236}">
                <a16:creationId xmlns:a16="http://schemas.microsoft.com/office/drawing/2014/main" xmlns="" id="{4D36BFAE-E0B2-CD46-AF82-EFD6E721B0C1}"/>
              </a:ext>
            </a:extLst>
          </p:cNvPr>
          <p:cNvGrpSpPr/>
          <p:nvPr/>
        </p:nvGrpSpPr>
        <p:grpSpPr>
          <a:xfrm>
            <a:off x="816639" y="327827"/>
            <a:ext cx="16716905" cy="8948702"/>
            <a:chOff x="0" y="-9525"/>
            <a:chExt cx="4402806" cy="2238419"/>
          </a:xfrm>
        </p:grpSpPr>
        <p:sp>
          <p:nvSpPr>
            <p:cNvPr id="5" name="Freeform 5">
              <a:extLst>
                <a:ext uri="{FF2B5EF4-FFF2-40B4-BE49-F238E27FC236}">
                  <a16:creationId xmlns:a16="http://schemas.microsoft.com/office/drawing/2014/main" xmlns="" id="{40667444-831A-05B3-0C49-7AF455569B76}"/>
                </a:ext>
              </a:extLst>
            </p:cNvPr>
            <p:cNvSpPr/>
            <p:nvPr/>
          </p:nvSpPr>
          <p:spPr>
            <a:xfrm>
              <a:off x="0" y="0"/>
              <a:ext cx="4402806" cy="2228894"/>
            </a:xfrm>
            <a:custGeom>
              <a:avLst/>
              <a:gdLst/>
              <a:ahLst/>
              <a:cxnLst/>
              <a:rect l="l" t="t" r="r" b="b"/>
              <a:pathLst>
                <a:path w="4402806" h="2228894">
                  <a:moveTo>
                    <a:pt x="0" y="0"/>
                  </a:moveTo>
                  <a:lnTo>
                    <a:pt x="4402806" y="0"/>
                  </a:lnTo>
                  <a:lnTo>
                    <a:pt x="4402806" y="2228894"/>
                  </a:lnTo>
                  <a:lnTo>
                    <a:pt x="0" y="2228894"/>
                  </a:lnTo>
                  <a:close/>
                </a:path>
              </a:pathLst>
            </a:custGeom>
            <a:solidFill>
              <a:srgbClr val="000000">
                <a:alpha val="0"/>
              </a:srgbClr>
            </a:solidFill>
            <a:ln w="38100">
              <a:solidFill>
                <a:srgbClr val="048AFF"/>
              </a:solidFill>
            </a:ln>
          </p:spPr>
          <p:txBody>
            <a:bodyPr/>
            <a:lstStyle/>
            <a:p>
              <a:endParaRPr lang="en-IN"/>
            </a:p>
          </p:txBody>
        </p:sp>
        <p:sp>
          <p:nvSpPr>
            <p:cNvPr id="6" name="TextBox 6">
              <a:extLst>
                <a:ext uri="{FF2B5EF4-FFF2-40B4-BE49-F238E27FC236}">
                  <a16:creationId xmlns:a16="http://schemas.microsoft.com/office/drawing/2014/main" xmlns="" id="{01DBC0D7-3E23-F350-C97A-B94B1E0E326B}"/>
                </a:ext>
              </a:extLst>
            </p:cNvPr>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15" name="TextBox 8">
            <a:extLst>
              <a:ext uri="{FF2B5EF4-FFF2-40B4-BE49-F238E27FC236}">
                <a16:creationId xmlns:a16="http://schemas.microsoft.com/office/drawing/2014/main" xmlns="" id="{92742699-A6FB-1728-864E-6E33D17ECE19}"/>
              </a:ext>
            </a:extLst>
          </p:cNvPr>
          <p:cNvSpPr txBox="1"/>
          <p:nvPr/>
        </p:nvSpPr>
        <p:spPr>
          <a:xfrm>
            <a:off x="4724400" y="342900"/>
            <a:ext cx="8305800" cy="75982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374"/>
              </a:lnSpc>
            </a:pPr>
            <a:r>
              <a:rPr lang="en-IN" sz="4800" b="1" dirty="0">
                <a:solidFill>
                  <a:schemeClr val="bg1"/>
                </a:solidFill>
                <a:latin typeface="Times New Roman"/>
                <a:cs typeface="Times New Roman"/>
              </a:rPr>
              <a:t>Brief description of the system​</a:t>
            </a:r>
            <a:endParaRPr lang="en-US" sz="4550" spc="311">
              <a:solidFill>
                <a:schemeClr val="bg1"/>
              </a:solidFill>
              <a:latin typeface="Times New Roman"/>
              <a:cs typeface="Times New Roman"/>
            </a:endParaRPr>
          </a:p>
        </p:txBody>
      </p:sp>
      <p:sp>
        <p:nvSpPr>
          <p:cNvPr id="16" name="TextBox 15">
            <a:extLst>
              <a:ext uri="{FF2B5EF4-FFF2-40B4-BE49-F238E27FC236}">
                <a16:creationId xmlns:a16="http://schemas.microsoft.com/office/drawing/2014/main" xmlns="" id="{77C3499C-D7C4-1E76-4E32-84E94C1AFBF0}"/>
              </a:ext>
            </a:extLst>
          </p:cNvPr>
          <p:cNvSpPr txBox="1"/>
          <p:nvPr/>
        </p:nvSpPr>
        <p:spPr>
          <a:xfrm>
            <a:off x="1066800" y="1257300"/>
            <a:ext cx="16306800" cy="78483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Font typeface="+mj-lt"/>
              <a:buAutoNum type="arabicPeriod"/>
            </a:pPr>
            <a:r>
              <a:rPr lang="en-US" sz="2800" b="1" dirty="0">
                <a:solidFill>
                  <a:schemeClr val="bg1"/>
                </a:solidFill>
                <a:latin typeface="now"/>
                <a:cs typeface="Times New Roman"/>
              </a:rPr>
              <a:t>Effective communication is crucial for military operations, particularly in remote areas or locations with no mobile or cellular network (in absence of 2G/3G/4G/5G/Internet</a:t>
            </a:r>
            <a:r>
              <a:rPr lang="en-US" sz="2800" b="1" dirty="0" smtClean="0">
                <a:solidFill>
                  <a:schemeClr val="bg1"/>
                </a:solidFill>
                <a:latin typeface="now"/>
                <a:cs typeface="Times New Roman"/>
              </a:rPr>
              <a:t>). We </a:t>
            </a:r>
            <a:r>
              <a:rPr lang="en-US" sz="2800" b="1" dirty="0">
                <a:solidFill>
                  <a:schemeClr val="bg1"/>
                </a:solidFill>
                <a:latin typeface="now"/>
                <a:cs typeface="Times New Roman"/>
              </a:rPr>
              <a:t>have developed a hardware (a phone like device) that can establish long range communication (around 25 km) between soldiers and a base station. </a:t>
            </a:r>
            <a:endParaRPr lang="en-US" sz="2800" b="1" dirty="0">
              <a:solidFill>
                <a:schemeClr val="bg1"/>
              </a:solidFill>
              <a:latin typeface="now"/>
              <a:cs typeface="Times New Roman" panose="02020603050405020304" pitchFamily="18" charset="0"/>
            </a:endParaRPr>
          </a:p>
          <a:p>
            <a:pPr marL="457200" indent="-457200" algn="just">
              <a:buFont typeface="+mj-lt"/>
              <a:buAutoNum type="arabicPeriod"/>
            </a:pPr>
            <a:r>
              <a:rPr lang="en-US" sz="2800" b="1" dirty="0">
                <a:solidFill>
                  <a:schemeClr val="bg1"/>
                </a:solidFill>
                <a:latin typeface="now"/>
                <a:cs typeface="Times New Roman"/>
              </a:rPr>
              <a:t>The hardware uses state of art MPU and sensors configuration designed for low power consumption. The system includes repeaters, which are designed to extend the range of communication specially in uneven terrain. </a:t>
            </a:r>
            <a:endParaRPr lang="en-US" sz="2800" b="1" dirty="0">
              <a:solidFill>
                <a:schemeClr val="bg1"/>
              </a:solidFill>
              <a:latin typeface="now"/>
              <a:cs typeface="Times New Roman" panose="02020603050405020304" pitchFamily="18" charset="0"/>
            </a:endParaRPr>
          </a:p>
          <a:p>
            <a:pPr marL="457200" indent="-457200" algn="just">
              <a:buFont typeface="+mj-lt"/>
              <a:buAutoNum type="arabicPeriod"/>
            </a:pPr>
            <a:r>
              <a:rPr lang="en-US" sz="2800" b="1" dirty="0">
                <a:solidFill>
                  <a:schemeClr val="bg1"/>
                </a:solidFill>
                <a:latin typeface="now"/>
                <a:cs typeface="Times New Roman"/>
              </a:rPr>
              <a:t>Text, image and GPS location of every solder are securely transmitted between each other and the base station. The GPS sensor utilizes the Indian Regional Navigation Satellite System (IRNSS) for precise positioning. </a:t>
            </a:r>
            <a:endParaRPr lang="en-US" sz="2800" b="1" dirty="0">
              <a:solidFill>
                <a:schemeClr val="bg1"/>
              </a:solidFill>
              <a:latin typeface="now"/>
              <a:cs typeface="Times New Roman" panose="02020603050405020304" pitchFamily="18" charset="0"/>
            </a:endParaRPr>
          </a:p>
          <a:p>
            <a:pPr marL="457200" indent="-457200" algn="just">
              <a:buFont typeface="+mj-lt"/>
              <a:buAutoNum type="arabicPeriod"/>
            </a:pPr>
            <a:r>
              <a:rPr lang="en-US" sz="2800" b="1" dirty="0">
                <a:solidFill>
                  <a:schemeClr val="bg1"/>
                </a:solidFill>
                <a:latin typeface="now"/>
                <a:cs typeface="Times New Roman"/>
              </a:rPr>
              <a:t>A touchscreen interface with a GUI is used to control the operation of the system and display the data sent and received. In addition to text and image, position of every soldier can be displayed on a screen at the base station in an offline mode.</a:t>
            </a:r>
          </a:p>
          <a:p>
            <a:pPr marL="457200" indent="-457200" algn="just">
              <a:buAutoNum type="arabicPeriod"/>
            </a:pPr>
            <a:endParaRPr lang="en-US" sz="2800" b="1" dirty="0">
              <a:solidFill>
                <a:srgbClr val="DAA4EB"/>
              </a:solidFill>
              <a:latin typeface="now"/>
              <a:cs typeface="Times New Roman"/>
            </a:endParaRPr>
          </a:p>
          <a:p>
            <a:pPr marL="0" indent="0" algn="just">
              <a:buNone/>
            </a:pPr>
            <a:r>
              <a:rPr lang="en-US" sz="2800" b="1" dirty="0">
                <a:solidFill>
                  <a:srgbClr val="DAA4EB"/>
                </a:solidFill>
                <a:latin typeface="now"/>
                <a:cs typeface="Times New Roman"/>
              </a:rPr>
              <a:t>We have tested the system as mentioned above at our end. But this needs to be further tested in the real condition. After our visit to the military site Udhampur, we will know exactly its performance specially with respect to distance and time taken for the communication. Based on the inputs then, further changes can be incorporated.</a:t>
            </a:r>
          </a:p>
        </p:txBody>
      </p:sp>
    </p:spTree>
    <p:extLst>
      <p:ext uri="{BB962C8B-B14F-4D97-AF65-F5344CB8AC3E}">
        <p14:creationId xmlns:p14="http://schemas.microsoft.com/office/powerpoint/2010/main" xmlns="" val="333667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4" name="Group 4"/>
          <p:cNvGrpSpPr/>
          <p:nvPr/>
        </p:nvGrpSpPr>
        <p:grpSpPr>
          <a:xfrm>
            <a:off x="3418510" y="1179203"/>
            <a:ext cx="11669882" cy="8540706"/>
            <a:chOff x="0" y="0"/>
            <a:chExt cx="3252180" cy="1873108"/>
          </a:xfrm>
        </p:grpSpPr>
        <p:sp>
          <p:nvSpPr>
            <p:cNvPr id="5" name="Freeform 5"/>
            <p:cNvSpPr/>
            <p:nvPr/>
          </p:nvSpPr>
          <p:spPr>
            <a:xfrm>
              <a:off x="0" y="0"/>
              <a:ext cx="3252180" cy="1873108"/>
            </a:xfrm>
            <a:custGeom>
              <a:avLst/>
              <a:gdLst/>
              <a:ahLst/>
              <a:cxnLst/>
              <a:rect l="l" t="t" r="r" b="b"/>
              <a:pathLst>
                <a:path w="3252180" h="1873108">
                  <a:moveTo>
                    <a:pt x="0" y="0"/>
                  </a:moveTo>
                  <a:lnTo>
                    <a:pt x="3252180" y="0"/>
                  </a:lnTo>
                  <a:lnTo>
                    <a:pt x="3252180" y="1873108"/>
                  </a:lnTo>
                  <a:lnTo>
                    <a:pt x="0" y="1873108"/>
                  </a:lnTo>
                  <a:close/>
                </a:path>
              </a:pathLst>
            </a:custGeom>
            <a:solidFill>
              <a:srgbClr val="000000">
                <a:alpha val="0"/>
              </a:srgbClr>
            </a:solidFill>
            <a:ln w="38100">
              <a:solidFill>
                <a:srgbClr val="048AFF"/>
              </a:solidFill>
            </a:ln>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lang="en-US" dirty="0">
                <a:latin typeface="Times New Roman"/>
                <a:cs typeface="Times New Roman"/>
              </a:endParaRPr>
            </a:p>
          </p:txBody>
        </p:sp>
      </p:grpSp>
      <p:sp>
        <p:nvSpPr>
          <p:cNvPr id="7" name="Freeform 7"/>
          <p:cNvSpPr/>
          <p:nvPr/>
        </p:nvSpPr>
        <p:spPr>
          <a:xfrm>
            <a:off x="16374478" y="8391618"/>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a:p>
        </p:txBody>
      </p:sp>
      <p:sp>
        <p:nvSpPr>
          <p:cNvPr id="8" name="TextBox 8"/>
          <p:cNvSpPr txBox="1"/>
          <p:nvPr/>
        </p:nvSpPr>
        <p:spPr>
          <a:xfrm>
            <a:off x="6276131" y="1188658"/>
            <a:ext cx="4830711" cy="771985"/>
          </a:xfrm>
          <a:prstGeom prst="rect">
            <a:avLst/>
          </a:prstGeom>
        </p:spPr>
        <p:txBody>
          <a:bodyPr lIns="0" tIns="0" rIns="0" bIns="0" rtlCol="0" anchor="t">
            <a:spAutoFit/>
          </a:bodyPr>
          <a:lstStyle/>
          <a:p>
            <a:pPr algn="ctr">
              <a:lnSpc>
                <a:spcPts val="6374"/>
              </a:lnSpc>
            </a:pPr>
            <a:r>
              <a:rPr lang="en-US" sz="4550" spc="311" dirty="0">
                <a:solidFill>
                  <a:srgbClr val="048AFF"/>
                </a:solidFill>
                <a:latin typeface="Times New Roman"/>
                <a:cs typeface="Times New Roman"/>
              </a:rPr>
              <a:t>Objective​</a:t>
            </a:r>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TextBox 12"/>
          <p:cNvSpPr txBox="1"/>
          <p:nvPr/>
        </p:nvSpPr>
        <p:spPr>
          <a:xfrm>
            <a:off x="9097764" y="4943562"/>
            <a:ext cx="92472" cy="390350"/>
          </a:xfrm>
          <a:prstGeom prst="rect">
            <a:avLst/>
          </a:prstGeom>
        </p:spPr>
        <p:txBody>
          <a:bodyPr lIns="0" tIns="0" rIns="0" bIns="0" rtlCol="0" anchor="t">
            <a:spAutoFit/>
          </a:bodyPr>
          <a:lstStyle/>
          <a:p>
            <a:pPr algn="ctr">
              <a:lnSpc>
                <a:spcPts val="3131"/>
              </a:lnSpc>
              <a:spcBef>
                <a:spcPct val="0"/>
              </a:spcBef>
            </a:pPr>
            <a:r>
              <a:rPr lang="en-US" sz="2545">
                <a:solidFill>
                  <a:srgbClr val="048AFF"/>
                </a:solidFill>
                <a:latin typeface="DM Sans Italics"/>
              </a:rPr>
              <a:t> </a:t>
            </a:r>
          </a:p>
        </p:txBody>
      </p:sp>
      <p:sp>
        <p:nvSpPr>
          <p:cNvPr id="13" name="TextBox 13"/>
          <p:cNvSpPr txBox="1"/>
          <p:nvPr/>
        </p:nvSpPr>
        <p:spPr>
          <a:xfrm>
            <a:off x="3007284" y="2051434"/>
            <a:ext cx="11879678" cy="1581843"/>
          </a:xfrm>
          <a:prstGeom prst="rect">
            <a:avLst/>
          </a:prstGeom>
        </p:spPr>
        <p:txBody>
          <a:bodyPr wrap="square" lIns="0" tIns="0" rIns="0" bIns="0" rtlCol="0" anchor="t">
            <a:spAutoFit/>
          </a:bodyPr>
          <a:lstStyle/>
          <a:p>
            <a:pPr algn="ctr">
              <a:lnSpc>
                <a:spcPts val="4181"/>
              </a:lnSpc>
              <a:spcBef>
                <a:spcPct val="0"/>
              </a:spcBef>
            </a:pPr>
            <a:r>
              <a:rPr lang="en-US" sz="3350" dirty="0">
                <a:solidFill>
                  <a:srgbClr val="048AFF"/>
                </a:solidFill>
                <a:latin typeface="Times New Roman"/>
                <a:cs typeface="Times New Roman"/>
              </a:rPr>
              <a:t>Aim : </a:t>
            </a:r>
            <a:r>
              <a:rPr lang="en-US" sz="3350" dirty="0">
                <a:solidFill>
                  <a:schemeClr val="bg1"/>
                </a:solidFill>
                <a:latin typeface="Times New Roman"/>
                <a:cs typeface="Times New Roman"/>
              </a:rPr>
              <a:t>Long distance Communication (around 25 km) between </a:t>
            </a:r>
          </a:p>
          <a:p>
            <a:pPr algn="just">
              <a:lnSpc>
                <a:spcPts val="4181"/>
              </a:lnSpc>
              <a:spcBef>
                <a:spcPct val="0"/>
              </a:spcBef>
            </a:pPr>
            <a:r>
              <a:rPr lang="en-US" sz="3350" dirty="0">
                <a:solidFill>
                  <a:schemeClr val="bg1"/>
                </a:solidFill>
                <a:latin typeface="Times New Roman"/>
                <a:cs typeface="Times New Roman"/>
              </a:rPr>
              <a:t>         soldiers and base station in absence of cellular network.​</a:t>
            </a:r>
          </a:p>
          <a:p>
            <a:pPr algn="ctr">
              <a:lnSpc>
                <a:spcPts val="4181"/>
              </a:lnSpc>
              <a:spcBef>
                <a:spcPct val="0"/>
              </a:spcBef>
            </a:pPr>
            <a:r>
              <a:rPr lang="en-US" sz="3350" dirty="0">
                <a:solidFill>
                  <a:srgbClr val="048AFF"/>
                </a:solidFill>
                <a:latin typeface="Times New Roman"/>
                <a:cs typeface="Times New Roman"/>
              </a:rPr>
              <a:t>​</a:t>
            </a:r>
          </a:p>
        </p:txBody>
      </p:sp>
      <p:pic>
        <p:nvPicPr>
          <p:cNvPr id="14" name="Picture 14" descr="A group of people climbing a mountain&#10;&#10;Description automatically generated">
            <a:extLst>
              <a:ext uri="{FF2B5EF4-FFF2-40B4-BE49-F238E27FC236}">
                <a16:creationId xmlns:a16="http://schemas.microsoft.com/office/drawing/2014/main" xmlns="" id="{16AAC3BB-FCDA-4BC4-28E9-B502FBF9BDCC}"/>
              </a:ext>
            </a:extLst>
          </p:cNvPr>
          <p:cNvPicPr>
            <a:picLocks noChangeAspect="1"/>
          </p:cNvPicPr>
          <p:nvPr/>
        </p:nvPicPr>
        <p:blipFill>
          <a:blip r:embed="rId5" cstate="print"/>
          <a:stretch>
            <a:fillRect/>
          </a:stretch>
        </p:blipFill>
        <p:spPr>
          <a:xfrm>
            <a:off x="4327071" y="3222667"/>
            <a:ext cx="9552214" cy="6290953"/>
          </a:xfrm>
          <a:prstGeom prst="rect">
            <a:avLst/>
          </a:prstGeom>
        </p:spPr>
      </p:pic>
      <p:sp>
        <p:nvSpPr>
          <p:cNvPr id="15" name="TextBox 14">
            <a:extLst>
              <a:ext uri="{FF2B5EF4-FFF2-40B4-BE49-F238E27FC236}">
                <a16:creationId xmlns:a16="http://schemas.microsoft.com/office/drawing/2014/main" xmlns="" id="{65D478EC-C448-8E2B-7E7F-5758FDF93EC1}"/>
              </a:ext>
            </a:extLst>
          </p:cNvPr>
          <p:cNvSpPr txBox="1"/>
          <p:nvPr/>
        </p:nvSpPr>
        <p:spPr>
          <a:xfrm>
            <a:off x="4295148" y="8393045"/>
            <a:ext cx="21607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solidFill>
                  <a:schemeClr val="bg1"/>
                </a:solidFill>
                <a:latin typeface="DM Sans"/>
                <a:cs typeface="Calibri"/>
              </a:rPr>
              <a:t>CONTROL ROOM</a:t>
            </a:r>
            <a:endParaRPr lang="en-US" sz="1200" b="1">
              <a:solidFill>
                <a:schemeClr val="bg1"/>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15895719" y="9350990"/>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2" cstate="print"/>
            <a:stretch>
              <a:fillRect/>
            </a:stretch>
          </a:blipFill>
        </p:spPr>
        <p:txBody>
          <a:bodyPr/>
          <a:lstStyle/>
          <a:p>
            <a:endParaRPr lang="en-IN"/>
          </a:p>
        </p:txBody>
      </p:sp>
      <p:sp>
        <p:nvSpPr>
          <p:cNvPr id="9" name="Freeform 9"/>
          <p:cNvSpPr/>
          <p:nvPr/>
        </p:nvSpPr>
        <p:spPr>
          <a:xfrm>
            <a:off x="-1632198" y="8127906"/>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cstate="print">
              <a:alphaModFix amt="67000"/>
              <a:extLst>
                <a:ext uri="{96DAC541-7B7A-43D3-8B79-37D633B846F1}">
                  <asvg:svgBlip xmlns:asvg="http://schemas.microsoft.com/office/drawing/2016/SVG/main" xmlns="" r:embed="rId4"/>
                </a:ext>
              </a:extLst>
            </a:blip>
            <a:stretch>
              <a:fillRect/>
            </a:stretch>
          </a:blipFill>
        </p:spPr>
        <p:txBody>
          <a:bodyPr/>
          <a:lstStyle/>
          <a:p>
            <a:endParaRPr lang="en-IN"/>
          </a:p>
        </p:txBody>
      </p:sp>
      <p:sp>
        <p:nvSpPr>
          <p:cNvPr id="10" name="Freeform 10"/>
          <p:cNvSpPr/>
          <p:nvPr/>
        </p:nvSpPr>
        <p:spPr>
          <a:xfrm>
            <a:off x="15331808" y="-5292489"/>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5"/>
            <a:stretch>
              <a:fillRect/>
            </a:stretch>
          </a:blipFill>
        </p:spPr>
        <p:txBody>
          <a:bodyPr/>
          <a:lstStyle/>
          <a:p>
            <a:endParaRPr lang="en-IN"/>
          </a:p>
        </p:txBody>
      </p:sp>
      <p:sp>
        <p:nvSpPr>
          <p:cNvPr id="8" name="TextBox 8">
            <a:extLst>
              <a:ext uri="{FF2B5EF4-FFF2-40B4-BE49-F238E27FC236}">
                <a16:creationId xmlns:a16="http://schemas.microsoft.com/office/drawing/2014/main" xmlns="" id="{BAE8FA0F-37AE-A57D-1954-1D6066634E01}"/>
              </a:ext>
            </a:extLst>
          </p:cNvPr>
          <p:cNvSpPr txBox="1"/>
          <p:nvPr/>
        </p:nvSpPr>
        <p:spPr>
          <a:xfrm>
            <a:off x="148334" y="146406"/>
            <a:ext cx="4830711" cy="75232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374"/>
              </a:lnSpc>
            </a:pPr>
            <a:r>
              <a:rPr lang="en-US" sz="4550" b="1" spc="311" dirty="0">
                <a:latin typeface="Times New Roman"/>
                <a:cs typeface="Times New Roman"/>
              </a:rPr>
              <a:t>Methodology</a:t>
            </a:r>
          </a:p>
        </p:txBody>
      </p:sp>
      <p:grpSp>
        <p:nvGrpSpPr>
          <p:cNvPr id="37" name="Group 36">
            <a:extLst>
              <a:ext uri="{FF2B5EF4-FFF2-40B4-BE49-F238E27FC236}">
                <a16:creationId xmlns:a16="http://schemas.microsoft.com/office/drawing/2014/main" xmlns="" id="{3C320166-F144-C1AD-A928-A0EB2D7B6E39}"/>
              </a:ext>
            </a:extLst>
          </p:cNvPr>
          <p:cNvGrpSpPr/>
          <p:nvPr/>
        </p:nvGrpSpPr>
        <p:grpSpPr>
          <a:xfrm>
            <a:off x="2204357" y="1392794"/>
            <a:ext cx="5323795" cy="2750582"/>
            <a:chOff x="2204357" y="1115208"/>
            <a:chExt cx="5323795" cy="2750582"/>
          </a:xfrm>
        </p:grpSpPr>
        <p:pic>
          <p:nvPicPr>
            <p:cNvPr id="11" name="Picture 12" descr="A person in a uniform&#10;&#10;Description automatically generated">
              <a:extLst>
                <a:ext uri="{FF2B5EF4-FFF2-40B4-BE49-F238E27FC236}">
                  <a16:creationId xmlns:a16="http://schemas.microsoft.com/office/drawing/2014/main" xmlns="" id="{A7885163-92D0-6E89-2212-C5BD35916552}"/>
                </a:ext>
              </a:extLst>
            </p:cNvPr>
            <p:cNvPicPr>
              <a:picLocks noChangeAspect="1"/>
            </p:cNvPicPr>
            <p:nvPr/>
          </p:nvPicPr>
          <p:blipFill>
            <a:blip r:embed="rId6"/>
            <a:stretch>
              <a:fillRect/>
            </a:stretch>
          </p:blipFill>
          <p:spPr>
            <a:xfrm>
              <a:off x="6481762" y="1326697"/>
              <a:ext cx="1046390" cy="2539093"/>
            </a:xfrm>
            <a:prstGeom prst="rect">
              <a:avLst/>
            </a:prstGeom>
          </p:spPr>
        </p:pic>
        <p:pic>
          <p:nvPicPr>
            <p:cNvPr id="16" name="Picture 16" descr="A blue screen with white text&#10;&#10;Description automatically generated">
              <a:extLst>
                <a:ext uri="{FF2B5EF4-FFF2-40B4-BE49-F238E27FC236}">
                  <a16:creationId xmlns:a16="http://schemas.microsoft.com/office/drawing/2014/main" xmlns="" id="{A21B1915-9AE2-5ADB-E626-0264864D7D77}"/>
                </a:ext>
              </a:extLst>
            </p:cNvPr>
            <p:cNvPicPr>
              <a:picLocks noChangeAspect="1"/>
            </p:cNvPicPr>
            <p:nvPr/>
          </p:nvPicPr>
          <p:blipFill>
            <a:blip r:embed="rId7"/>
            <a:stretch>
              <a:fillRect/>
            </a:stretch>
          </p:blipFill>
          <p:spPr>
            <a:xfrm>
              <a:off x="2204357" y="1115208"/>
              <a:ext cx="4588328" cy="2537528"/>
            </a:xfrm>
            <a:prstGeom prst="rect">
              <a:avLst/>
            </a:prstGeom>
          </p:spPr>
        </p:pic>
      </p:grpSp>
      <p:grpSp>
        <p:nvGrpSpPr>
          <p:cNvPr id="34" name="Group 33">
            <a:extLst>
              <a:ext uri="{FF2B5EF4-FFF2-40B4-BE49-F238E27FC236}">
                <a16:creationId xmlns:a16="http://schemas.microsoft.com/office/drawing/2014/main" xmlns="" id="{C47D6F37-C8FF-3419-3EDB-3C77037979A0}"/>
              </a:ext>
            </a:extLst>
          </p:cNvPr>
          <p:cNvGrpSpPr/>
          <p:nvPr/>
        </p:nvGrpSpPr>
        <p:grpSpPr>
          <a:xfrm>
            <a:off x="3331028" y="5256505"/>
            <a:ext cx="5257799" cy="4933818"/>
            <a:chOff x="4163785" y="5093219"/>
            <a:chExt cx="5257799" cy="4933818"/>
          </a:xfrm>
        </p:grpSpPr>
        <p:pic>
          <p:nvPicPr>
            <p:cNvPr id="32" name="Picture 32" descr="A white circle with black border&#10;&#10;Description automatically generated">
              <a:extLst>
                <a:ext uri="{FF2B5EF4-FFF2-40B4-BE49-F238E27FC236}">
                  <a16:creationId xmlns:a16="http://schemas.microsoft.com/office/drawing/2014/main" xmlns="" id="{574D9D91-983E-D0D6-F729-66EC770A4B7A}"/>
                </a:ext>
              </a:extLst>
            </p:cNvPr>
            <p:cNvPicPr>
              <a:picLocks noChangeAspect="1"/>
            </p:cNvPicPr>
            <p:nvPr/>
          </p:nvPicPr>
          <p:blipFill>
            <a:blip r:embed="rId8"/>
            <a:stretch>
              <a:fillRect/>
            </a:stretch>
          </p:blipFill>
          <p:spPr>
            <a:xfrm>
              <a:off x="4163785" y="5093219"/>
              <a:ext cx="5257799" cy="4933818"/>
            </a:xfrm>
            <a:prstGeom prst="rect">
              <a:avLst/>
            </a:prstGeom>
          </p:spPr>
        </p:pic>
        <p:pic>
          <p:nvPicPr>
            <p:cNvPr id="17" name="Picture 17" descr="A purple circle and lines connected to a white background&#10;&#10;Description automatically generated">
              <a:extLst>
                <a:ext uri="{FF2B5EF4-FFF2-40B4-BE49-F238E27FC236}">
                  <a16:creationId xmlns:a16="http://schemas.microsoft.com/office/drawing/2014/main" xmlns="" id="{8A359716-28B0-6D87-5296-499C4497BC0C}"/>
                </a:ext>
              </a:extLst>
            </p:cNvPr>
            <p:cNvPicPr>
              <a:picLocks noChangeAspect="1"/>
            </p:cNvPicPr>
            <p:nvPr/>
          </p:nvPicPr>
          <p:blipFill>
            <a:blip r:embed="rId9"/>
            <a:stretch>
              <a:fillRect/>
            </a:stretch>
          </p:blipFill>
          <p:spPr>
            <a:xfrm>
              <a:off x="5421085" y="6296033"/>
              <a:ext cx="2743200" cy="2430217"/>
            </a:xfrm>
            <a:prstGeom prst="rect">
              <a:avLst/>
            </a:prstGeom>
          </p:spPr>
        </p:pic>
        <p:pic>
          <p:nvPicPr>
            <p:cNvPr id="18" name="Picture 18" descr="A person in a uniform&#10;&#10;Description automatically generated">
              <a:extLst>
                <a:ext uri="{FF2B5EF4-FFF2-40B4-BE49-F238E27FC236}">
                  <a16:creationId xmlns:a16="http://schemas.microsoft.com/office/drawing/2014/main" xmlns="" id="{9635F35E-14DA-E457-BD4C-4A8B4ABD3B2B}"/>
                </a:ext>
              </a:extLst>
            </p:cNvPr>
            <p:cNvPicPr>
              <a:picLocks noChangeAspect="1"/>
            </p:cNvPicPr>
            <p:nvPr/>
          </p:nvPicPr>
          <p:blipFill>
            <a:blip r:embed="rId10"/>
            <a:stretch>
              <a:fillRect/>
            </a:stretch>
          </p:blipFill>
          <p:spPr>
            <a:xfrm>
              <a:off x="7571536" y="5612469"/>
              <a:ext cx="526105" cy="1364507"/>
            </a:xfrm>
            <a:prstGeom prst="rect">
              <a:avLst/>
            </a:prstGeom>
          </p:spPr>
        </p:pic>
        <p:pic>
          <p:nvPicPr>
            <p:cNvPr id="19" name="Picture 18" descr="A person in a uniform&#10;&#10;Description automatically generated">
              <a:extLst>
                <a:ext uri="{FF2B5EF4-FFF2-40B4-BE49-F238E27FC236}">
                  <a16:creationId xmlns:a16="http://schemas.microsoft.com/office/drawing/2014/main" xmlns="" id="{E99182B4-A5FC-9A73-7891-DBADA7D080CB}"/>
                </a:ext>
              </a:extLst>
            </p:cNvPr>
            <p:cNvPicPr>
              <a:picLocks noChangeAspect="1"/>
            </p:cNvPicPr>
            <p:nvPr/>
          </p:nvPicPr>
          <p:blipFill>
            <a:blip r:embed="rId10"/>
            <a:stretch>
              <a:fillRect/>
            </a:stretch>
          </p:blipFill>
          <p:spPr>
            <a:xfrm>
              <a:off x="8171407" y="6755468"/>
              <a:ext cx="526105" cy="1364507"/>
            </a:xfrm>
            <a:prstGeom prst="rect">
              <a:avLst/>
            </a:prstGeom>
          </p:spPr>
        </p:pic>
        <p:pic>
          <p:nvPicPr>
            <p:cNvPr id="20" name="Picture 18" descr="A person in a uniform&#10;&#10;Description automatically generated">
              <a:extLst>
                <a:ext uri="{FF2B5EF4-FFF2-40B4-BE49-F238E27FC236}">
                  <a16:creationId xmlns:a16="http://schemas.microsoft.com/office/drawing/2014/main" xmlns="" id="{5029A53E-3D1F-437D-19C4-FC1179C6E408}"/>
                </a:ext>
              </a:extLst>
            </p:cNvPr>
            <p:cNvPicPr>
              <a:picLocks noChangeAspect="1"/>
            </p:cNvPicPr>
            <p:nvPr/>
          </p:nvPicPr>
          <p:blipFill>
            <a:blip r:embed="rId10"/>
            <a:stretch>
              <a:fillRect/>
            </a:stretch>
          </p:blipFill>
          <p:spPr>
            <a:xfrm>
              <a:off x="5423344" y="5612468"/>
              <a:ext cx="526105" cy="1364507"/>
            </a:xfrm>
            <a:prstGeom prst="rect">
              <a:avLst/>
            </a:prstGeom>
          </p:spPr>
        </p:pic>
        <p:pic>
          <p:nvPicPr>
            <p:cNvPr id="21" name="Picture 18" descr="A person in a uniform&#10;&#10;Description automatically generated">
              <a:extLst>
                <a:ext uri="{FF2B5EF4-FFF2-40B4-BE49-F238E27FC236}">
                  <a16:creationId xmlns:a16="http://schemas.microsoft.com/office/drawing/2014/main" xmlns="" id="{8D8DC13B-7582-C7EE-8A0E-90E0CC62B58B}"/>
                </a:ext>
              </a:extLst>
            </p:cNvPr>
            <p:cNvPicPr>
              <a:picLocks noChangeAspect="1"/>
            </p:cNvPicPr>
            <p:nvPr/>
          </p:nvPicPr>
          <p:blipFill>
            <a:blip r:embed="rId10"/>
            <a:stretch>
              <a:fillRect/>
            </a:stretch>
          </p:blipFill>
          <p:spPr>
            <a:xfrm>
              <a:off x="4726196" y="6941916"/>
              <a:ext cx="526105" cy="1364507"/>
            </a:xfrm>
            <a:prstGeom prst="rect">
              <a:avLst/>
            </a:prstGeom>
          </p:spPr>
        </p:pic>
        <p:pic>
          <p:nvPicPr>
            <p:cNvPr id="22" name="Picture 18" descr="A person in a uniform&#10;&#10;Description automatically generated">
              <a:extLst>
                <a:ext uri="{FF2B5EF4-FFF2-40B4-BE49-F238E27FC236}">
                  <a16:creationId xmlns:a16="http://schemas.microsoft.com/office/drawing/2014/main" xmlns="" id="{19F6403C-7470-56B6-6719-1E3CA9F21415}"/>
                </a:ext>
              </a:extLst>
            </p:cNvPr>
            <p:cNvPicPr>
              <a:picLocks noChangeAspect="1"/>
            </p:cNvPicPr>
            <p:nvPr/>
          </p:nvPicPr>
          <p:blipFill>
            <a:blip r:embed="rId10"/>
            <a:stretch>
              <a:fillRect/>
            </a:stretch>
          </p:blipFill>
          <p:spPr>
            <a:xfrm>
              <a:off x="7652599" y="8036277"/>
              <a:ext cx="526105" cy="1364507"/>
            </a:xfrm>
            <a:prstGeom prst="rect">
              <a:avLst/>
            </a:prstGeom>
          </p:spPr>
        </p:pic>
        <p:pic>
          <p:nvPicPr>
            <p:cNvPr id="23" name="Picture 18" descr="A person in a uniform&#10;&#10;Description automatically generated">
              <a:extLst>
                <a:ext uri="{FF2B5EF4-FFF2-40B4-BE49-F238E27FC236}">
                  <a16:creationId xmlns:a16="http://schemas.microsoft.com/office/drawing/2014/main" xmlns="" id="{0BAF0758-C709-03C6-0865-5273A9D0D224}"/>
                </a:ext>
              </a:extLst>
            </p:cNvPr>
            <p:cNvPicPr>
              <a:picLocks noChangeAspect="1"/>
            </p:cNvPicPr>
            <p:nvPr/>
          </p:nvPicPr>
          <p:blipFill>
            <a:blip r:embed="rId10"/>
            <a:stretch>
              <a:fillRect/>
            </a:stretch>
          </p:blipFill>
          <p:spPr>
            <a:xfrm>
              <a:off x="5318193" y="8246580"/>
              <a:ext cx="526105" cy="1364507"/>
            </a:xfrm>
            <a:prstGeom prst="rect">
              <a:avLst/>
            </a:prstGeom>
          </p:spPr>
        </p:pic>
      </p:grpSp>
      <p:pic>
        <p:nvPicPr>
          <p:cNvPr id="24" name="Picture 24" descr="A black and white wifi router&#10;&#10;Description automatically generated">
            <a:extLst>
              <a:ext uri="{FF2B5EF4-FFF2-40B4-BE49-F238E27FC236}">
                <a16:creationId xmlns:a16="http://schemas.microsoft.com/office/drawing/2014/main" xmlns="" id="{80CC109A-ECB1-F260-C215-CD45D6DA3F68}"/>
              </a:ext>
            </a:extLst>
          </p:cNvPr>
          <p:cNvPicPr>
            <a:picLocks noChangeAspect="1"/>
          </p:cNvPicPr>
          <p:nvPr/>
        </p:nvPicPr>
        <p:blipFill>
          <a:blip r:embed="rId11"/>
          <a:stretch>
            <a:fillRect/>
          </a:stretch>
        </p:blipFill>
        <p:spPr>
          <a:xfrm>
            <a:off x="9535885" y="3607234"/>
            <a:ext cx="2743200" cy="2713301"/>
          </a:xfrm>
          <a:prstGeom prst="rect">
            <a:avLst/>
          </a:prstGeom>
        </p:spPr>
      </p:pic>
      <p:pic>
        <p:nvPicPr>
          <p:cNvPr id="25" name="Picture 25" descr="A computer and a desktop&#10;&#10;Description automatically generated">
            <a:extLst>
              <a:ext uri="{FF2B5EF4-FFF2-40B4-BE49-F238E27FC236}">
                <a16:creationId xmlns:a16="http://schemas.microsoft.com/office/drawing/2014/main" xmlns="" id="{8B2F21CF-0C1D-2B0E-ED24-54DD8B8DE3D7}"/>
              </a:ext>
            </a:extLst>
          </p:cNvPr>
          <p:cNvPicPr>
            <a:picLocks noChangeAspect="1"/>
          </p:cNvPicPr>
          <p:nvPr/>
        </p:nvPicPr>
        <p:blipFill>
          <a:blip r:embed="rId12"/>
          <a:stretch>
            <a:fillRect/>
          </a:stretch>
        </p:blipFill>
        <p:spPr>
          <a:xfrm>
            <a:off x="13160828" y="1162631"/>
            <a:ext cx="2743200" cy="2442681"/>
          </a:xfrm>
          <a:prstGeom prst="rect">
            <a:avLst/>
          </a:prstGeom>
        </p:spPr>
      </p:pic>
      <p:pic>
        <p:nvPicPr>
          <p:cNvPr id="26" name="Picture 26" descr="A grey arrow pointing up&#10;&#10;Description automatically generated">
            <a:extLst>
              <a:ext uri="{FF2B5EF4-FFF2-40B4-BE49-F238E27FC236}">
                <a16:creationId xmlns:a16="http://schemas.microsoft.com/office/drawing/2014/main" xmlns="" id="{8EF833E2-7C8A-7707-6A6F-54F85903859A}"/>
              </a:ext>
            </a:extLst>
          </p:cNvPr>
          <p:cNvPicPr>
            <a:picLocks noChangeAspect="1"/>
          </p:cNvPicPr>
          <p:nvPr/>
        </p:nvPicPr>
        <p:blipFill>
          <a:blip r:embed="rId13"/>
          <a:stretch>
            <a:fillRect/>
          </a:stretch>
        </p:blipFill>
        <p:spPr>
          <a:xfrm>
            <a:off x="8555492" y="5740853"/>
            <a:ext cx="1177018" cy="960665"/>
          </a:xfrm>
          <a:prstGeom prst="rect">
            <a:avLst/>
          </a:prstGeom>
        </p:spPr>
      </p:pic>
      <p:pic>
        <p:nvPicPr>
          <p:cNvPr id="27" name="Picture 26" descr="A grey arrow pointing up&#10;&#10;Description automatically generated">
            <a:extLst>
              <a:ext uri="{FF2B5EF4-FFF2-40B4-BE49-F238E27FC236}">
                <a16:creationId xmlns:a16="http://schemas.microsoft.com/office/drawing/2014/main" xmlns="" id="{1192D246-A4EB-4FBE-F74C-A3153215D8C7}"/>
              </a:ext>
            </a:extLst>
          </p:cNvPr>
          <p:cNvPicPr>
            <a:picLocks noChangeAspect="1"/>
          </p:cNvPicPr>
          <p:nvPr/>
        </p:nvPicPr>
        <p:blipFill>
          <a:blip r:embed="rId13"/>
          <a:stretch>
            <a:fillRect/>
          </a:stretch>
        </p:blipFill>
        <p:spPr>
          <a:xfrm>
            <a:off x="11690577" y="3405867"/>
            <a:ext cx="1177018" cy="960665"/>
          </a:xfrm>
          <a:prstGeom prst="rect">
            <a:avLst/>
          </a:prstGeom>
        </p:spPr>
      </p:pic>
      <p:pic>
        <p:nvPicPr>
          <p:cNvPr id="33" name="Picture 33" descr="A black text on a white background&#10;&#10;Description automatically generated">
            <a:extLst>
              <a:ext uri="{FF2B5EF4-FFF2-40B4-BE49-F238E27FC236}">
                <a16:creationId xmlns:a16="http://schemas.microsoft.com/office/drawing/2014/main" xmlns="" id="{AE6869A6-4C70-D4F0-C8E6-60337291BDDF}"/>
              </a:ext>
            </a:extLst>
          </p:cNvPr>
          <p:cNvPicPr>
            <a:picLocks noChangeAspect="1"/>
          </p:cNvPicPr>
          <p:nvPr/>
        </p:nvPicPr>
        <p:blipFill>
          <a:blip r:embed="rId14"/>
          <a:stretch>
            <a:fillRect/>
          </a:stretch>
        </p:blipFill>
        <p:spPr>
          <a:xfrm>
            <a:off x="9274629" y="8278266"/>
            <a:ext cx="8931729" cy="1094654"/>
          </a:xfrm>
          <a:prstGeom prst="rect">
            <a:avLst/>
          </a:prstGeom>
        </p:spPr>
      </p:pic>
      <p:sp>
        <p:nvSpPr>
          <p:cNvPr id="35" name="TextBox 34">
            <a:extLst>
              <a:ext uri="{FF2B5EF4-FFF2-40B4-BE49-F238E27FC236}">
                <a16:creationId xmlns:a16="http://schemas.microsoft.com/office/drawing/2014/main" xmlns="" id="{D531D0FF-4A3E-D06B-1E9E-5095342373C2}"/>
              </a:ext>
            </a:extLst>
          </p:cNvPr>
          <p:cNvSpPr txBox="1"/>
          <p:nvPr/>
        </p:nvSpPr>
        <p:spPr>
          <a:xfrm>
            <a:off x="10384971" y="5845628"/>
            <a:ext cx="1885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dirty="0">
                <a:latin typeface="Times New Roman"/>
                <a:cs typeface="Calibri"/>
              </a:rPr>
              <a:t>Repeater</a:t>
            </a:r>
          </a:p>
        </p:txBody>
      </p:sp>
      <p:sp>
        <p:nvSpPr>
          <p:cNvPr id="36" name="TextBox 35">
            <a:extLst>
              <a:ext uri="{FF2B5EF4-FFF2-40B4-BE49-F238E27FC236}">
                <a16:creationId xmlns:a16="http://schemas.microsoft.com/office/drawing/2014/main" xmlns="" id="{5AC922F9-487F-5067-6D56-2A91DB0FB384}"/>
              </a:ext>
            </a:extLst>
          </p:cNvPr>
          <p:cNvSpPr txBox="1"/>
          <p:nvPr/>
        </p:nvSpPr>
        <p:spPr>
          <a:xfrm>
            <a:off x="1583871" y="5029200"/>
            <a:ext cx="320856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Calibri"/>
              </a:rPr>
              <a:t>Soldier Mesh Network</a:t>
            </a:r>
            <a:endParaRPr lang="en-US" sz="2400">
              <a:latin typeface="Times New Roman"/>
              <a:cs typeface="Times New Roman"/>
            </a:endParaRPr>
          </a:p>
        </p:txBody>
      </p:sp>
    </p:spTree>
    <p:extLst>
      <p:ext uri="{BB962C8B-B14F-4D97-AF65-F5344CB8AC3E}">
        <p14:creationId xmlns:p14="http://schemas.microsoft.com/office/powerpoint/2010/main" xmlns="" val="3322847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223819">
            <a:off x="-6924349" y="6393935"/>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sp>
        <p:nvSpPr>
          <p:cNvPr id="7" name="Freeform 7"/>
          <p:cNvSpPr/>
          <p:nvPr/>
        </p:nvSpPr>
        <p:spPr>
          <a:xfrm>
            <a:off x="16374478" y="8391618"/>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9" name="Group 9"/>
          <p:cNvGrpSpPr/>
          <p:nvPr/>
        </p:nvGrpSpPr>
        <p:grpSpPr>
          <a:xfrm>
            <a:off x="16196794" y="-1692443"/>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TextBox 12"/>
          <p:cNvSpPr txBox="1"/>
          <p:nvPr/>
        </p:nvSpPr>
        <p:spPr>
          <a:xfrm>
            <a:off x="9097764" y="4943562"/>
            <a:ext cx="92472" cy="390350"/>
          </a:xfrm>
          <a:prstGeom prst="rect">
            <a:avLst/>
          </a:prstGeom>
        </p:spPr>
        <p:txBody>
          <a:bodyPr lIns="0" tIns="0" rIns="0" bIns="0" rtlCol="0" anchor="t">
            <a:spAutoFit/>
          </a:bodyPr>
          <a:lstStyle/>
          <a:p>
            <a:pPr algn="ctr">
              <a:lnSpc>
                <a:spcPts val="3131"/>
              </a:lnSpc>
              <a:spcBef>
                <a:spcPct val="0"/>
              </a:spcBef>
            </a:pPr>
            <a:r>
              <a:rPr lang="en-US" sz="2545">
                <a:solidFill>
                  <a:srgbClr val="048AFF"/>
                </a:solidFill>
                <a:latin typeface="DM Sans Italics"/>
              </a:rPr>
              <a:t> </a:t>
            </a:r>
          </a:p>
        </p:txBody>
      </p:sp>
      <p:grpSp>
        <p:nvGrpSpPr>
          <p:cNvPr id="8" name="Group 4">
            <a:extLst>
              <a:ext uri="{FF2B5EF4-FFF2-40B4-BE49-F238E27FC236}">
                <a16:creationId xmlns:a16="http://schemas.microsoft.com/office/drawing/2014/main" xmlns="" id="{4D36BFAE-E0B2-CD46-AF82-EFD6E721B0C1}"/>
              </a:ext>
            </a:extLst>
          </p:cNvPr>
          <p:cNvGrpSpPr/>
          <p:nvPr/>
        </p:nvGrpSpPr>
        <p:grpSpPr>
          <a:xfrm>
            <a:off x="816639" y="290352"/>
            <a:ext cx="16716905" cy="8498997"/>
            <a:chOff x="0" y="-9525"/>
            <a:chExt cx="4402806" cy="2238419"/>
          </a:xfrm>
        </p:grpSpPr>
        <p:sp>
          <p:nvSpPr>
            <p:cNvPr id="5" name="Freeform 5">
              <a:extLst>
                <a:ext uri="{FF2B5EF4-FFF2-40B4-BE49-F238E27FC236}">
                  <a16:creationId xmlns:a16="http://schemas.microsoft.com/office/drawing/2014/main" xmlns="" id="{40667444-831A-05B3-0C49-7AF455569B76}"/>
                </a:ext>
              </a:extLst>
            </p:cNvPr>
            <p:cNvSpPr/>
            <p:nvPr/>
          </p:nvSpPr>
          <p:spPr>
            <a:xfrm>
              <a:off x="0" y="0"/>
              <a:ext cx="4402806" cy="2228894"/>
            </a:xfrm>
            <a:custGeom>
              <a:avLst/>
              <a:gdLst/>
              <a:ahLst/>
              <a:cxnLst/>
              <a:rect l="l" t="t" r="r" b="b"/>
              <a:pathLst>
                <a:path w="4402806" h="2228894">
                  <a:moveTo>
                    <a:pt x="0" y="0"/>
                  </a:moveTo>
                  <a:lnTo>
                    <a:pt x="4402806" y="0"/>
                  </a:lnTo>
                  <a:lnTo>
                    <a:pt x="4402806" y="2228894"/>
                  </a:lnTo>
                  <a:lnTo>
                    <a:pt x="0" y="2228894"/>
                  </a:lnTo>
                  <a:close/>
                </a:path>
              </a:pathLst>
            </a:custGeom>
            <a:solidFill>
              <a:srgbClr val="000000">
                <a:alpha val="0"/>
              </a:srgbClr>
            </a:solidFill>
            <a:ln w="38100">
              <a:solidFill>
                <a:srgbClr val="048AFF"/>
              </a:solidFill>
            </a:ln>
          </p:spPr>
          <p:txBody>
            <a:bodyPr/>
            <a:lstStyle/>
            <a:p>
              <a:endParaRPr lang="en-IN"/>
            </a:p>
          </p:txBody>
        </p:sp>
        <p:sp>
          <p:nvSpPr>
            <p:cNvPr id="6" name="TextBox 6">
              <a:extLst>
                <a:ext uri="{FF2B5EF4-FFF2-40B4-BE49-F238E27FC236}">
                  <a16:creationId xmlns:a16="http://schemas.microsoft.com/office/drawing/2014/main" xmlns="" id="{01DBC0D7-3E23-F350-C97A-B94B1E0E326B}"/>
                </a:ext>
              </a:extLst>
            </p:cNvPr>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15" name="TextBox 8">
            <a:extLst>
              <a:ext uri="{FF2B5EF4-FFF2-40B4-BE49-F238E27FC236}">
                <a16:creationId xmlns:a16="http://schemas.microsoft.com/office/drawing/2014/main" xmlns="" id="{92742699-A6FB-1728-864E-6E33D17ECE19}"/>
              </a:ext>
            </a:extLst>
          </p:cNvPr>
          <p:cNvSpPr txBox="1"/>
          <p:nvPr/>
        </p:nvSpPr>
        <p:spPr>
          <a:xfrm>
            <a:off x="5638816" y="717906"/>
            <a:ext cx="4830711" cy="75232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374"/>
              </a:lnSpc>
            </a:pPr>
            <a:r>
              <a:rPr lang="en-US" sz="4550" spc="311" dirty="0">
                <a:solidFill>
                  <a:srgbClr val="048AFF"/>
                </a:solidFill>
                <a:latin typeface="Times New Roman"/>
                <a:cs typeface="Times New Roman"/>
              </a:rPr>
              <a:t>Methodology</a:t>
            </a:r>
          </a:p>
        </p:txBody>
      </p:sp>
      <p:sp>
        <p:nvSpPr>
          <p:cNvPr id="16" name="TextBox 15">
            <a:extLst>
              <a:ext uri="{FF2B5EF4-FFF2-40B4-BE49-F238E27FC236}">
                <a16:creationId xmlns:a16="http://schemas.microsoft.com/office/drawing/2014/main" xmlns="" id="{77C3499C-D7C4-1E76-4E32-84E94C1AFBF0}"/>
              </a:ext>
            </a:extLst>
          </p:cNvPr>
          <p:cNvSpPr txBox="1"/>
          <p:nvPr/>
        </p:nvSpPr>
        <p:spPr>
          <a:xfrm>
            <a:off x="1714499" y="2041071"/>
            <a:ext cx="15124339" cy="52404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IN" sz="2800" dirty="0">
                <a:solidFill>
                  <a:schemeClr val="bg1"/>
                </a:solidFill>
                <a:latin typeface="Times New Roman"/>
                <a:cs typeface="Times New Roman"/>
              </a:rPr>
              <a:t>The method involves a mesh network of user electronic devices in an area without cellular coverage. These devices communicate via a LoRa module and relay information through repeaters to a central control system.</a:t>
            </a:r>
            <a:endParaRPr lang="en-US" sz="2800" dirty="0">
              <a:solidFill>
                <a:schemeClr val="bg1"/>
              </a:solidFill>
              <a:latin typeface="Times New Roman"/>
              <a:cs typeface="Times New Roman"/>
            </a:endParaRPr>
          </a:p>
          <a:p>
            <a:pPr marL="285750" indent="-285750">
              <a:lnSpc>
                <a:spcPct val="90000"/>
              </a:lnSpc>
              <a:spcBef>
                <a:spcPts val="1000"/>
              </a:spcBef>
              <a:buFont typeface="Arial"/>
              <a:buChar char="•"/>
            </a:pPr>
            <a:r>
              <a:rPr lang="en-IN" sz="2800" dirty="0">
                <a:solidFill>
                  <a:schemeClr val="bg1"/>
                </a:solidFill>
                <a:latin typeface="Times New Roman"/>
                <a:cs typeface="Times New Roman"/>
              </a:rPr>
              <a:t>The first user device receives user input and sensor data, creating and encrypting a message based on this information, which it then transmits to the repeaters.</a:t>
            </a:r>
            <a:endParaRPr lang="en-US" sz="2800" dirty="0">
              <a:solidFill>
                <a:schemeClr val="bg1"/>
              </a:solidFill>
              <a:latin typeface="Times New Roman"/>
              <a:cs typeface="Times New Roman"/>
            </a:endParaRPr>
          </a:p>
          <a:p>
            <a:pPr marL="285750" indent="-285750">
              <a:lnSpc>
                <a:spcPct val="90000"/>
              </a:lnSpc>
              <a:spcBef>
                <a:spcPts val="1000"/>
              </a:spcBef>
              <a:buFont typeface="Arial"/>
              <a:buChar char="•"/>
            </a:pPr>
            <a:r>
              <a:rPr lang="en-IN" sz="2800" dirty="0">
                <a:solidFill>
                  <a:schemeClr val="bg1"/>
                </a:solidFill>
                <a:latin typeface="Times New Roman"/>
                <a:cs typeface="Times New Roman"/>
              </a:rPr>
              <a:t>The repeater amplifies the received message and forwards it to the control system or the other user devices.</a:t>
            </a:r>
            <a:endParaRPr lang="en-US" sz="2800" dirty="0">
              <a:solidFill>
                <a:schemeClr val="bg1"/>
              </a:solidFill>
              <a:latin typeface="Times New Roman"/>
              <a:cs typeface="Times New Roman"/>
            </a:endParaRPr>
          </a:p>
          <a:p>
            <a:pPr marL="285750" indent="-285750">
              <a:lnSpc>
                <a:spcPct val="90000"/>
              </a:lnSpc>
              <a:spcBef>
                <a:spcPts val="1000"/>
              </a:spcBef>
              <a:buFont typeface="Arial"/>
              <a:buChar char="•"/>
            </a:pPr>
            <a:r>
              <a:rPr lang="en-IN" sz="2800" dirty="0">
                <a:solidFill>
                  <a:schemeClr val="bg1"/>
                </a:solidFill>
                <a:latin typeface="Times New Roman"/>
                <a:cs typeface="Times New Roman"/>
              </a:rPr>
              <a:t>The central control system decrypts and displays the received message in a graphical user interface (GUI).</a:t>
            </a:r>
            <a:endParaRPr lang="en-US" sz="2800" dirty="0">
              <a:solidFill>
                <a:schemeClr val="bg1"/>
              </a:solidFill>
              <a:latin typeface="Times New Roman"/>
              <a:cs typeface="Times New Roman"/>
            </a:endParaRPr>
          </a:p>
          <a:p>
            <a:pPr marL="285750" indent="-285750">
              <a:lnSpc>
                <a:spcPct val="90000"/>
              </a:lnSpc>
              <a:spcBef>
                <a:spcPts val="1000"/>
              </a:spcBef>
              <a:buFont typeface="Arial"/>
              <a:buChar char="•"/>
            </a:pPr>
            <a:r>
              <a:rPr lang="en-IN" sz="2800" dirty="0">
                <a:solidFill>
                  <a:schemeClr val="bg1"/>
                </a:solidFill>
                <a:latin typeface="Times New Roman"/>
                <a:cs typeface="Times New Roman"/>
              </a:rPr>
              <a:t>The second user device receives and  decrypts the message, processes it according to its data type (e.g., converting audio data into text or displaying image/text data).</a:t>
            </a:r>
            <a:endParaRPr lang="en-US" sz="2800" dirty="0">
              <a:solidFill>
                <a:schemeClr val="bg1"/>
              </a:solidFill>
              <a:latin typeface="Times New Roman"/>
              <a:cs typeface="Times New Roman"/>
            </a:endParaRPr>
          </a:p>
          <a:p>
            <a:pPr algn="l"/>
            <a:endParaRPr lang="en-US" sz="2400" dirty="0">
              <a:solidFill>
                <a:schemeClr val="bg1"/>
              </a:solidFill>
              <a:ea typeface="Calibri"/>
              <a:cs typeface="Calibri"/>
            </a:endParaRPr>
          </a:p>
        </p:txBody>
      </p:sp>
    </p:spTree>
    <p:extLst>
      <p:ext uri="{BB962C8B-B14F-4D97-AF65-F5344CB8AC3E}">
        <p14:creationId xmlns:p14="http://schemas.microsoft.com/office/powerpoint/2010/main" xmlns="" val="896021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223819">
            <a:off x="-4545584" y="7996804"/>
            <a:ext cx="6198220" cy="5624884"/>
          </a:xfrm>
          <a:custGeom>
            <a:avLst/>
            <a:gdLst/>
            <a:ahLst/>
            <a:cxnLst/>
            <a:rect l="l" t="t" r="r" b="b"/>
            <a:pathLst>
              <a:path w="6198220" h="5624884">
                <a:moveTo>
                  <a:pt x="0" y="0"/>
                </a:moveTo>
                <a:lnTo>
                  <a:pt x="6198220" y="0"/>
                </a:lnTo>
                <a:lnTo>
                  <a:pt x="6198220" y="5624884"/>
                </a:lnTo>
                <a:lnTo>
                  <a:pt x="0" y="5624884"/>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816639" y="326517"/>
            <a:ext cx="16716905" cy="8462832"/>
            <a:chOff x="0" y="0"/>
            <a:chExt cx="4402806" cy="2228894"/>
          </a:xfrm>
        </p:grpSpPr>
        <p:sp>
          <p:nvSpPr>
            <p:cNvPr id="5" name="Freeform 5"/>
            <p:cNvSpPr/>
            <p:nvPr/>
          </p:nvSpPr>
          <p:spPr>
            <a:xfrm>
              <a:off x="0" y="0"/>
              <a:ext cx="4402806" cy="2228894"/>
            </a:xfrm>
            <a:custGeom>
              <a:avLst/>
              <a:gdLst/>
              <a:ahLst/>
              <a:cxnLst/>
              <a:rect l="l" t="t" r="r" b="b"/>
              <a:pathLst>
                <a:path w="4402806" h="2228894">
                  <a:moveTo>
                    <a:pt x="0" y="0"/>
                  </a:moveTo>
                  <a:lnTo>
                    <a:pt x="4402806" y="0"/>
                  </a:lnTo>
                  <a:lnTo>
                    <a:pt x="4402806" y="2228894"/>
                  </a:lnTo>
                  <a:lnTo>
                    <a:pt x="0" y="2228894"/>
                  </a:lnTo>
                  <a:close/>
                </a:path>
              </a:pathLst>
            </a:custGeom>
            <a:solidFill>
              <a:srgbClr val="000000">
                <a:alpha val="0"/>
              </a:srgbClr>
            </a:solidFill>
            <a:ln w="38100">
              <a:solidFill>
                <a:srgbClr val="048AFF"/>
              </a:solidFill>
            </a:ln>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6978060" y="9097518"/>
            <a:ext cx="1769644" cy="1711728"/>
          </a:xfrm>
          <a:custGeom>
            <a:avLst/>
            <a:gdLst/>
            <a:ahLst/>
            <a:cxnLst/>
            <a:rect l="l" t="t" r="r" b="b"/>
            <a:pathLst>
              <a:path w="1769644" h="1711728">
                <a:moveTo>
                  <a:pt x="0" y="0"/>
                </a:moveTo>
                <a:lnTo>
                  <a:pt x="1769644" y="0"/>
                </a:lnTo>
                <a:lnTo>
                  <a:pt x="1769644" y="1711728"/>
                </a:lnTo>
                <a:lnTo>
                  <a:pt x="0" y="17117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9" name="Group 9"/>
          <p:cNvGrpSpPr/>
          <p:nvPr/>
        </p:nvGrpSpPr>
        <p:grpSpPr>
          <a:xfrm>
            <a:off x="16459871" y="-2279665"/>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TextBox 12"/>
          <p:cNvSpPr txBox="1"/>
          <p:nvPr/>
        </p:nvSpPr>
        <p:spPr>
          <a:xfrm>
            <a:off x="9097764" y="4943562"/>
            <a:ext cx="92472" cy="390350"/>
          </a:xfrm>
          <a:prstGeom prst="rect">
            <a:avLst/>
          </a:prstGeom>
        </p:spPr>
        <p:txBody>
          <a:bodyPr lIns="0" tIns="0" rIns="0" bIns="0" rtlCol="0" anchor="t">
            <a:spAutoFit/>
          </a:bodyPr>
          <a:lstStyle/>
          <a:p>
            <a:pPr algn="ctr">
              <a:lnSpc>
                <a:spcPts val="3131"/>
              </a:lnSpc>
              <a:spcBef>
                <a:spcPct val="0"/>
              </a:spcBef>
            </a:pPr>
            <a:r>
              <a:rPr lang="en-US" sz="2545">
                <a:solidFill>
                  <a:srgbClr val="048AFF"/>
                </a:solidFill>
                <a:latin typeface="DM Sans Italics"/>
              </a:rPr>
              <a:t> </a:t>
            </a:r>
          </a:p>
        </p:txBody>
      </p:sp>
      <p:sp>
        <p:nvSpPr>
          <p:cNvPr id="14" name="Content Placeholder 2">
            <a:extLst>
              <a:ext uri="{FF2B5EF4-FFF2-40B4-BE49-F238E27FC236}">
                <a16:creationId xmlns:a16="http://schemas.microsoft.com/office/drawing/2014/main" xmlns="" id="{B0859141-A90E-F844-1219-42C8E5FEA079}"/>
              </a:ext>
            </a:extLst>
          </p:cNvPr>
          <p:cNvSpPr>
            <a:spLocks noGrp="1"/>
          </p:cNvSpPr>
          <p:nvPr/>
        </p:nvSpPr>
        <p:spPr>
          <a:xfrm>
            <a:off x="1838326" y="1512661"/>
            <a:ext cx="14373224" cy="684824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chemeClr val="bg1"/>
              </a:solidFill>
              <a:latin typeface="Times New Roman"/>
              <a:cs typeface="Times New Roman"/>
            </a:endParaRPr>
          </a:p>
          <a:p>
            <a:endParaRPr lang="en-IN" dirty="0">
              <a:solidFill>
                <a:schemeClr val="bg1"/>
              </a:solidFill>
              <a:latin typeface="Times New Roman"/>
              <a:cs typeface="Times New Roman"/>
            </a:endParaRPr>
          </a:p>
          <a:p>
            <a:r>
              <a:rPr lang="en-IN" dirty="0">
                <a:solidFill>
                  <a:schemeClr val="bg1"/>
                </a:solidFill>
                <a:latin typeface="Times New Roman"/>
                <a:cs typeface="Times New Roman"/>
              </a:rPr>
              <a:t>The first user device also gathers various sensor data, including GPS location, image information, altitude, humidity, motion, and audio.</a:t>
            </a:r>
            <a:endParaRPr lang="en-US" dirty="0">
              <a:solidFill>
                <a:schemeClr val="bg1"/>
              </a:solidFill>
              <a:latin typeface="Times New Roman"/>
              <a:cs typeface="Times New Roman"/>
            </a:endParaRPr>
          </a:p>
          <a:p>
            <a:r>
              <a:rPr lang="en-IN" dirty="0">
                <a:solidFill>
                  <a:schemeClr val="bg1"/>
                </a:solidFill>
                <a:latin typeface="Times New Roman"/>
                <a:cs typeface="Times New Roman"/>
              </a:rPr>
              <a:t>Transmission of encrypted messages from the first device considers the data type, which could be segmented image data, converted audio data into text, or direct transmission of text data.</a:t>
            </a:r>
            <a:endParaRPr lang="en-US" dirty="0">
              <a:solidFill>
                <a:schemeClr val="bg1"/>
              </a:solidFill>
              <a:latin typeface="Times New Roman"/>
              <a:cs typeface="Times New Roman"/>
            </a:endParaRPr>
          </a:p>
          <a:p>
            <a:r>
              <a:rPr lang="en-IN" dirty="0">
                <a:solidFill>
                  <a:schemeClr val="bg1"/>
                </a:solidFill>
                <a:latin typeface="Times New Roman"/>
                <a:cs typeface="Times New Roman"/>
              </a:rPr>
              <a:t>When image data is involved, both the central control system and second user device have mechanisms to ensure complete data reception by sending acknowledgment messages and requesting retransmission for missing data chunks.</a:t>
            </a:r>
            <a:endParaRPr lang="en-US" dirty="0">
              <a:solidFill>
                <a:schemeClr val="bg1"/>
              </a:solidFill>
              <a:latin typeface="Times New Roman"/>
              <a:cs typeface="Times New Roman"/>
            </a:endParaRPr>
          </a:p>
          <a:p>
            <a:r>
              <a:rPr lang="en-IN" dirty="0">
                <a:solidFill>
                  <a:schemeClr val="bg1"/>
                </a:solidFill>
                <a:latin typeface="Times New Roman"/>
                <a:cs typeface="Times New Roman"/>
              </a:rPr>
              <a:t>User inputs are received by each device through a GUI, displayed either on an embedded display in the device or a secondary associated display.</a:t>
            </a:r>
            <a:endParaRPr lang="en-US" dirty="0">
              <a:solidFill>
                <a:schemeClr val="bg1"/>
              </a:solidFill>
              <a:latin typeface="Times New Roman"/>
              <a:cs typeface="Times New Roman"/>
            </a:endParaRPr>
          </a:p>
          <a:p>
            <a:r>
              <a:rPr lang="en-IN" dirty="0">
                <a:solidFill>
                  <a:schemeClr val="bg1"/>
                </a:solidFill>
                <a:latin typeface="Times New Roman"/>
                <a:cs typeface="Times New Roman"/>
              </a:rPr>
              <a:t>The system is comprised of several user electronic devices, repeaters, and a central control system. Each component is configured to fulfil specific roles and functionalities as outlined in the method.</a:t>
            </a:r>
            <a:endParaRPr lang="en-US" dirty="0">
              <a:solidFill>
                <a:schemeClr val="bg1"/>
              </a:solidFill>
              <a:latin typeface="Times New Roman"/>
              <a:cs typeface="Times New Roman"/>
            </a:endParaRPr>
          </a:p>
          <a:p>
            <a:endParaRPr lang="en-US" dirty="0">
              <a:solidFill>
                <a:schemeClr val="bg1"/>
              </a:solidFill>
              <a:latin typeface="Times New Roman"/>
              <a:cs typeface="Times New Roman"/>
            </a:endParaRPr>
          </a:p>
          <a:p>
            <a:endParaRPr lang="en-US" dirty="0">
              <a:solidFill>
                <a:schemeClr val="bg1"/>
              </a:solidFill>
              <a:latin typeface="Times New Roman"/>
              <a:ea typeface="Calibri"/>
              <a:cs typeface="Calibri"/>
            </a:endParaRPr>
          </a:p>
          <a:p>
            <a:endParaRPr lang="en-US" dirty="0">
              <a:solidFill>
                <a:schemeClr val="bg1"/>
              </a:solidFill>
              <a:latin typeface="Times New Roman"/>
              <a:ea typeface="Calibri"/>
              <a:cs typeface="Calibri"/>
            </a:endParaRPr>
          </a:p>
        </p:txBody>
      </p:sp>
      <p:sp>
        <p:nvSpPr>
          <p:cNvPr id="13" name="TextBox 8">
            <a:extLst>
              <a:ext uri="{FF2B5EF4-FFF2-40B4-BE49-F238E27FC236}">
                <a16:creationId xmlns:a16="http://schemas.microsoft.com/office/drawing/2014/main" xmlns="" id="{92742699-A6FB-1728-864E-6E33D17ECE19}"/>
              </a:ext>
            </a:extLst>
          </p:cNvPr>
          <p:cNvSpPr txBox="1"/>
          <p:nvPr/>
        </p:nvSpPr>
        <p:spPr>
          <a:xfrm>
            <a:off x="5638816" y="717906"/>
            <a:ext cx="4830711" cy="75232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374"/>
              </a:lnSpc>
            </a:pPr>
            <a:r>
              <a:rPr lang="en-US" sz="4550" spc="311" dirty="0">
                <a:solidFill>
                  <a:srgbClr val="048AFF"/>
                </a:solidFill>
                <a:latin typeface="Times New Roman"/>
                <a:cs typeface="Times New Roman"/>
              </a:rPr>
              <a:t>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2223819">
            <a:off x="-7770373" y="6213170"/>
            <a:ext cx="9665112" cy="8771089"/>
          </a:xfrm>
          <a:custGeom>
            <a:avLst/>
            <a:gdLst/>
            <a:ahLst/>
            <a:cxnLst/>
            <a:rect l="l" t="t" r="r" b="b"/>
            <a:pathLst>
              <a:path w="9665112" h="8771089">
                <a:moveTo>
                  <a:pt x="0" y="0"/>
                </a:moveTo>
                <a:lnTo>
                  <a:pt x="9665112" y="0"/>
                </a:lnTo>
                <a:lnTo>
                  <a:pt x="9665112" y="8771090"/>
                </a:lnTo>
                <a:lnTo>
                  <a:pt x="0" y="8771090"/>
                </a:lnTo>
                <a:lnTo>
                  <a:pt x="0" y="0"/>
                </a:lnTo>
                <a:close/>
              </a:path>
            </a:pathLst>
          </a:custGeom>
          <a:blipFill>
            <a:blip r:embed="rId2"/>
            <a:stretch>
              <a:fillRect/>
            </a:stretch>
          </a:blipFill>
        </p:spPr>
        <p:txBody>
          <a:bodyPr/>
          <a:lstStyle/>
          <a:p>
            <a:endParaRPr lang="en-IN"/>
          </a:p>
        </p:txBody>
      </p:sp>
      <p:sp>
        <p:nvSpPr>
          <p:cNvPr id="4" name="Freeform 4"/>
          <p:cNvSpPr/>
          <p:nvPr/>
        </p:nvSpPr>
        <p:spPr>
          <a:xfrm>
            <a:off x="16776866" y="9391551"/>
            <a:ext cx="1769644" cy="1711728"/>
          </a:xfrm>
          <a:custGeom>
            <a:avLst/>
            <a:gdLst/>
            <a:ahLst/>
            <a:cxnLst/>
            <a:rect l="l" t="t" r="r" b="b"/>
            <a:pathLst>
              <a:path w="1769644" h="1711728">
                <a:moveTo>
                  <a:pt x="0" y="0"/>
                </a:moveTo>
                <a:lnTo>
                  <a:pt x="1769644" y="0"/>
                </a:lnTo>
                <a:lnTo>
                  <a:pt x="1769644" y="1711728"/>
                </a:lnTo>
                <a:lnTo>
                  <a:pt x="0" y="17117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IN"/>
          </a:p>
        </p:txBody>
      </p:sp>
      <p:sp>
        <p:nvSpPr>
          <p:cNvPr id="20" name="TextBox 8">
            <a:extLst>
              <a:ext uri="{FF2B5EF4-FFF2-40B4-BE49-F238E27FC236}">
                <a16:creationId xmlns:a16="http://schemas.microsoft.com/office/drawing/2014/main" xmlns="" id="{1D41DCAF-1A35-6400-4C59-4EB0C91BC015}"/>
              </a:ext>
            </a:extLst>
          </p:cNvPr>
          <p:cNvSpPr txBox="1"/>
          <p:nvPr/>
        </p:nvSpPr>
        <p:spPr>
          <a:xfrm>
            <a:off x="-304800" y="0"/>
            <a:ext cx="8274717" cy="77198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374"/>
              </a:lnSpc>
            </a:pPr>
            <a:r>
              <a:rPr lang="en-US" sz="4550" spc="311" dirty="0">
                <a:solidFill>
                  <a:srgbClr val="048AFF"/>
                </a:solidFill>
                <a:latin typeface="Times New Roman"/>
                <a:cs typeface="Times New Roman"/>
              </a:rPr>
              <a:t>Hardware and Software</a:t>
            </a:r>
          </a:p>
        </p:txBody>
      </p:sp>
      <p:grpSp>
        <p:nvGrpSpPr>
          <p:cNvPr id="5" name="Group 5"/>
          <p:cNvGrpSpPr/>
          <p:nvPr/>
        </p:nvGrpSpPr>
        <p:grpSpPr>
          <a:xfrm>
            <a:off x="16994409" y="-2063510"/>
            <a:ext cx="3656258" cy="36562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pic>
        <p:nvPicPr>
          <p:cNvPr id="13" name="Picture 13" descr="A diagram of a solar panel&#10;&#10;Description automatically generated">
            <a:extLst>
              <a:ext uri="{FF2B5EF4-FFF2-40B4-BE49-F238E27FC236}">
                <a16:creationId xmlns:a16="http://schemas.microsoft.com/office/drawing/2014/main" xmlns="" id="{151CE393-A4DA-BB3E-7B43-5934E087888D}"/>
              </a:ext>
            </a:extLst>
          </p:cNvPr>
          <p:cNvPicPr>
            <a:picLocks noChangeAspect="1"/>
          </p:cNvPicPr>
          <p:nvPr/>
        </p:nvPicPr>
        <p:blipFill>
          <a:blip r:embed="rId5"/>
          <a:stretch>
            <a:fillRect/>
          </a:stretch>
        </p:blipFill>
        <p:spPr>
          <a:xfrm>
            <a:off x="5176158" y="5650303"/>
            <a:ext cx="7625442" cy="4423808"/>
          </a:xfrm>
          <a:prstGeom prst="rect">
            <a:avLst/>
          </a:prstGeom>
        </p:spPr>
      </p:pic>
      <p:pic>
        <p:nvPicPr>
          <p:cNvPr id="14" name="Picture 14" descr="A computer circuit board with wires connected to it&#10;&#10;Description automatically generated">
            <a:extLst>
              <a:ext uri="{FF2B5EF4-FFF2-40B4-BE49-F238E27FC236}">
                <a16:creationId xmlns:a16="http://schemas.microsoft.com/office/drawing/2014/main" xmlns="" id="{C9037256-C444-CBDC-798D-998E346676FB}"/>
              </a:ext>
            </a:extLst>
          </p:cNvPr>
          <p:cNvPicPr>
            <a:picLocks noChangeAspect="1"/>
          </p:cNvPicPr>
          <p:nvPr/>
        </p:nvPicPr>
        <p:blipFill>
          <a:blip r:embed="rId6"/>
          <a:stretch>
            <a:fillRect/>
          </a:stretch>
        </p:blipFill>
        <p:spPr>
          <a:xfrm>
            <a:off x="9797144" y="-7285"/>
            <a:ext cx="7151913" cy="4602898"/>
          </a:xfrm>
          <a:prstGeom prst="rect">
            <a:avLst/>
          </a:prstGeom>
        </p:spPr>
      </p:pic>
      <p:pic>
        <p:nvPicPr>
          <p:cNvPr id="16" name="Picture 16" descr="A computer circuit board with wires&#10;&#10;Description automatically generated">
            <a:extLst>
              <a:ext uri="{FF2B5EF4-FFF2-40B4-BE49-F238E27FC236}">
                <a16:creationId xmlns:a16="http://schemas.microsoft.com/office/drawing/2014/main" xmlns="" id="{A60B5C0C-F1BC-5A59-F934-62D1DF165B01}"/>
              </a:ext>
            </a:extLst>
          </p:cNvPr>
          <p:cNvPicPr>
            <a:picLocks noChangeAspect="1"/>
          </p:cNvPicPr>
          <p:nvPr/>
        </p:nvPicPr>
        <p:blipFill>
          <a:blip r:embed="rId7"/>
          <a:stretch>
            <a:fillRect/>
          </a:stretch>
        </p:blipFill>
        <p:spPr>
          <a:xfrm>
            <a:off x="881743" y="773728"/>
            <a:ext cx="7380514" cy="4771702"/>
          </a:xfrm>
          <a:prstGeom prst="rect">
            <a:avLst/>
          </a:prstGeom>
        </p:spPr>
      </p:pic>
      <p:sp>
        <p:nvSpPr>
          <p:cNvPr id="17" name="TextBox 16">
            <a:extLst>
              <a:ext uri="{FF2B5EF4-FFF2-40B4-BE49-F238E27FC236}">
                <a16:creationId xmlns:a16="http://schemas.microsoft.com/office/drawing/2014/main" xmlns="" id="{84F24062-73EA-5938-9403-25AC86CA39DC}"/>
              </a:ext>
            </a:extLst>
          </p:cNvPr>
          <p:cNvSpPr txBox="1"/>
          <p:nvPr/>
        </p:nvSpPr>
        <p:spPr>
          <a:xfrm>
            <a:off x="2204356" y="5649685"/>
            <a:ext cx="2710542" cy="4616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Calibri"/>
              </a:rPr>
              <a:t>SENDER CIRCUIT</a:t>
            </a:r>
            <a:endParaRPr lang="en-US" sz="2400">
              <a:latin typeface="Times New Roman"/>
              <a:cs typeface="Times New Roman"/>
            </a:endParaRPr>
          </a:p>
        </p:txBody>
      </p:sp>
      <p:sp>
        <p:nvSpPr>
          <p:cNvPr id="19" name="TextBox 18">
            <a:extLst>
              <a:ext uri="{FF2B5EF4-FFF2-40B4-BE49-F238E27FC236}">
                <a16:creationId xmlns:a16="http://schemas.microsoft.com/office/drawing/2014/main" xmlns="" id="{108356D6-5055-8564-225F-EED4B8AD891B}"/>
              </a:ext>
            </a:extLst>
          </p:cNvPr>
          <p:cNvSpPr txBox="1"/>
          <p:nvPr/>
        </p:nvSpPr>
        <p:spPr>
          <a:xfrm>
            <a:off x="11103428" y="4898570"/>
            <a:ext cx="3053442" cy="4616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Calibri"/>
              </a:rPr>
              <a:t>RECIEVER CIRCUIT</a:t>
            </a:r>
            <a:endParaRPr lang="en-US" sz="2400">
              <a:latin typeface="Times New Roman"/>
              <a:cs typeface="Times New Roman"/>
            </a:endParaRPr>
          </a:p>
        </p:txBody>
      </p:sp>
      <p:sp>
        <p:nvSpPr>
          <p:cNvPr id="29" name="TextBox 28">
            <a:extLst>
              <a:ext uri="{FF2B5EF4-FFF2-40B4-BE49-F238E27FC236}">
                <a16:creationId xmlns:a16="http://schemas.microsoft.com/office/drawing/2014/main" xmlns="" id="{89733F7F-288F-6170-A41A-B6EEB8611708}"/>
              </a:ext>
            </a:extLst>
          </p:cNvPr>
          <p:cNvSpPr txBox="1"/>
          <p:nvPr/>
        </p:nvSpPr>
        <p:spPr>
          <a:xfrm>
            <a:off x="6302827" y="9617528"/>
            <a:ext cx="3135084" cy="461665"/>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Times New Roman"/>
                <a:cs typeface="Calibri"/>
              </a:rPr>
              <a:t>REPEATER CIRCUIT</a:t>
            </a:r>
            <a:endParaRPr lang="en-US" sz="2400" dirty="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2223819">
            <a:off x="-6189563" y="5006006"/>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sp>
        <p:nvSpPr>
          <p:cNvPr id="7" name="Freeform 7"/>
          <p:cNvSpPr/>
          <p:nvPr/>
        </p:nvSpPr>
        <p:spPr>
          <a:xfrm>
            <a:off x="16374478" y="8391618"/>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IN"/>
          </a:p>
        </p:txBody>
      </p:sp>
      <p:grpSp>
        <p:nvGrpSpPr>
          <p:cNvPr id="9" name="Group 9"/>
          <p:cNvGrpSpPr/>
          <p:nvPr/>
        </p:nvGrpSpPr>
        <p:grpSpPr>
          <a:xfrm>
            <a:off x="16017180" y="-1431186"/>
            <a:ext cx="3656258" cy="3656258"/>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2" name="TextBox 12"/>
          <p:cNvSpPr txBox="1"/>
          <p:nvPr/>
        </p:nvSpPr>
        <p:spPr>
          <a:xfrm>
            <a:off x="9097764" y="4943562"/>
            <a:ext cx="92472" cy="390350"/>
          </a:xfrm>
          <a:prstGeom prst="rect">
            <a:avLst/>
          </a:prstGeom>
        </p:spPr>
        <p:txBody>
          <a:bodyPr lIns="0" tIns="0" rIns="0" bIns="0" rtlCol="0" anchor="t">
            <a:spAutoFit/>
          </a:bodyPr>
          <a:lstStyle/>
          <a:p>
            <a:pPr algn="ctr">
              <a:lnSpc>
                <a:spcPts val="3131"/>
              </a:lnSpc>
              <a:spcBef>
                <a:spcPct val="0"/>
              </a:spcBef>
            </a:pPr>
            <a:r>
              <a:rPr lang="en-US" sz="2545">
                <a:solidFill>
                  <a:srgbClr val="048AFF"/>
                </a:solidFill>
                <a:latin typeface="DM Sans Italics"/>
              </a:rPr>
              <a:t> </a:t>
            </a:r>
          </a:p>
        </p:txBody>
      </p:sp>
      <p:sp>
        <p:nvSpPr>
          <p:cNvPr id="13" name="Title 1">
            <a:extLst>
              <a:ext uri="{FF2B5EF4-FFF2-40B4-BE49-F238E27FC236}">
                <a16:creationId xmlns:a16="http://schemas.microsoft.com/office/drawing/2014/main" xmlns="" id="{B2433D5F-9719-1255-B0D9-10C67E900C3B}"/>
              </a:ext>
            </a:extLst>
          </p:cNvPr>
          <p:cNvSpPr>
            <a:spLocks noGrp="1"/>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548DD4"/>
                </a:solidFill>
                <a:latin typeface="Times New Roman"/>
                <a:cs typeface="Times New Roman"/>
              </a:rPr>
              <a:t>Achieved (</a:t>
            </a:r>
            <a:r>
              <a:rPr lang="en-US" sz="3500" dirty="0">
                <a:solidFill>
                  <a:srgbClr val="B100E8"/>
                </a:solidFill>
                <a:ea typeface="+mj-lt"/>
                <a:cs typeface="+mj-lt"/>
              </a:rPr>
              <a:t>Chat box</a:t>
            </a:r>
            <a:r>
              <a:rPr lang="en-IN" dirty="0">
                <a:solidFill>
                  <a:srgbClr val="548DD4"/>
                </a:solidFill>
                <a:latin typeface="Times New Roman"/>
                <a:cs typeface="Times New Roman"/>
              </a:rPr>
              <a:t>)</a:t>
            </a:r>
            <a:endParaRPr lang="en-IN" dirty="0">
              <a:latin typeface="Times New Roman"/>
              <a:cs typeface="Times New Roman"/>
            </a:endParaRPr>
          </a:p>
        </p:txBody>
      </p:sp>
      <p:sp>
        <p:nvSpPr>
          <p:cNvPr id="14" name="Content Placeholder 2">
            <a:extLst>
              <a:ext uri="{FF2B5EF4-FFF2-40B4-BE49-F238E27FC236}">
                <a16:creationId xmlns:a16="http://schemas.microsoft.com/office/drawing/2014/main" xmlns="" id="{BFA5E5CA-7B91-5B52-DEF2-5E1FD19A18D7}"/>
              </a:ext>
            </a:extLst>
          </p:cNvPr>
          <p:cNvSpPr>
            <a:spLocks noGrp="1"/>
          </p:cNvSpPr>
          <p:nvPr/>
        </p:nvSpPr>
        <p:spPr>
          <a:xfrm>
            <a:off x="838200" y="1825625"/>
            <a:ext cx="15189653" cy="55555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dirty="0">
                <a:solidFill>
                  <a:schemeClr val="bg1"/>
                </a:solidFill>
                <a:latin typeface="Times New Roman"/>
                <a:cs typeface="Times New Roman"/>
              </a:rPr>
              <a:t>Our device is capable of bidirectional communication, acting as both the sender and receiver in a chat conversation</a:t>
            </a:r>
          </a:p>
          <a:p>
            <a:pPr algn="just"/>
            <a:r>
              <a:rPr lang="en-US" sz="3200" dirty="0">
                <a:solidFill>
                  <a:schemeClr val="bg1"/>
                </a:solidFill>
                <a:latin typeface="Times New Roman"/>
                <a:cs typeface="Times New Roman"/>
              </a:rPr>
              <a:t>These messages are then encrypted using the Caesar cipher encryption algorithm. , the receiver decrypts it using the same Caesar cipher algorithm and displays it in the graphical user interface (GUI) chat window</a:t>
            </a:r>
          </a:p>
          <a:p>
            <a:endParaRPr lang="en-IN" sz="3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689719" y="-1276542"/>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2" cstate="print"/>
            <a:stretch>
              <a:fillRect/>
            </a:stretch>
          </a:blipFill>
        </p:spPr>
        <p:txBody>
          <a:bodyPr/>
          <a:lstStyle/>
          <a:p>
            <a:endParaRPr lang="en-IN"/>
          </a:p>
        </p:txBody>
      </p:sp>
      <p:sp>
        <p:nvSpPr>
          <p:cNvPr id="6" name="Freeform 6"/>
          <p:cNvSpPr/>
          <p:nvPr/>
        </p:nvSpPr>
        <p:spPr>
          <a:xfrm>
            <a:off x="15618133" y="9155047"/>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cstate="print"/>
            <a:stretch>
              <a:fillRect/>
            </a:stretch>
          </a:blipFill>
        </p:spPr>
        <p:txBody>
          <a:bodyPr/>
          <a:lstStyle/>
          <a:p>
            <a:endParaRPr lang="en-IN"/>
          </a:p>
        </p:txBody>
      </p:sp>
      <p:sp>
        <p:nvSpPr>
          <p:cNvPr id="10" name="Freeform 10"/>
          <p:cNvSpPr/>
          <p:nvPr/>
        </p:nvSpPr>
        <p:spPr>
          <a:xfrm>
            <a:off x="15331808" y="-6010946"/>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4"/>
            <a:stretch>
              <a:fillRect/>
            </a:stretch>
          </a:blipFill>
        </p:spPr>
        <p:txBody>
          <a:bodyPr/>
          <a:lstStyle/>
          <a:p>
            <a:endParaRPr lang="en-IN"/>
          </a:p>
        </p:txBody>
      </p:sp>
      <p:sp>
        <p:nvSpPr>
          <p:cNvPr id="12" name="Title 1">
            <a:extLst>
              <a:ext uri="{FF2B5EF4-FFF2-40B4-BE49-F238E27FC236}">
                <a16:creationId xmlns:a16="http://schemas.microsoft.com/office/drawing/2014/main" xmlns="" id="{5C9D8FAA-006A-36C2-E49A-BD952ED54D80}"/>
              </a:ext>
            </a:extLst>
          </p:cNvPr>
          <p:cNvSpPr>
            <a:spLocks noGrp="1"/>
          </p:cNvSpPr>
          <p:nvPr/>
        </p:nvSpPr>
        <p:spPr>
          <a:xfrm>
            <a:off x="1777093" y="85138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dirty="0">
                <a:solidFill>
                  <a:srgbClr val="548DD4"/>
                </a:solidFill>
                <a:latin typeface="Times New Roman"/>
                <a:cs typeface="Times New Roman"/>
              </a:rPr>
              <a:t>Achieved( </a:t>
            </a:r>
            <a:r>
              <a:rPr lang="en-IN" sz="5400" dirty="0">
                <a:solidFill>
                  <a:srgbClr val="7030A0"/>
                </a:solidFill>
                <a:latin typeface="Times New Roman"/>
                <a:cs typeface="Times New Roman"/>
              </a:rPr>
              <a:t>Image transmission</a:t>
            </a:r>
            <a:r>
              <a:rPr lang="en-IN" sz="5400" dirty="0">
                <a:solidFill>
                  <a:srgbClr val="548DD4"/>
                </a:solidFill>
                <a:latin typeface="Times New Roman"/>
                <a:cs typeface="Times New Roman"/>
              </a:rPr>
              <a:t> ) </a:t>
            </a:r>
          </a:p>
        </p:txBody>
      </p:sp>
      <p:sp>
        <p:nvSpPr>
          <p:cNvPr id="13" name="Content Placeholder 2">
            <a:extLst>
              <a:ext uri="{FF2B5EF4-FFF2-40B4-BE49-F238E27FC236}">
                <a16:creationId xmlns:a16="http://schemas.microsoft.com/office/drawing/2014/main" xmlns="" id="{1A6E58D7-4276-E868-6A2C-59F30A3AEE57}"/>
              </a:ext>
            </a:extLst>
          </p:cNvPr>
          <p:cNvSpPr>
            <a:spLocks noGrp="1"/>
          </p:cNvSpPr>
          <p:nvPr/>
        </p:nvSpPr>
        <p:spPr>
          <a:xfrm>
            <a:off x="1768929" y="2839511"/>
            <a:ext cx="6972300" cy="304097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48AFF"/>
                </a:solidFill>
                <a:effectLst/>
                <a:latin typeface="Times New Roman"/>
                <a:ea typeface="SimSun"/>
                <a:cs typeface="Times New Roman"/>
              </a:rPr>
              <a:t>Sender initiates the file transfer by sending a control signal to the receiver via the serial port. It then sends the number of chunks required for the file transmission. Each chunk, along with a unique identifier and header, is sent individually to the receiver.</a:t>
            </a:r>
          </a:p>
          <a:p>
            <a:pPr marL="0" indent="0">
              <a:buNone/>
            </a:pPr>
            <a:endParaRPr lang="en-US" dirty="0">
              <a:solidFill>
                <a:srgbClr val="048AFF"/>
              </a:solidFill>
              <a:latin typeface="Times New Roman"/>
              <a:ea typeface="SimSun"/>
              <a:cs typeface="Times New Roman"/>
            </a:endParaRPr>
          </a:p>
          <a:p>
            <a:r>
              <a:rPr lang="en-US" dirty="0">
                <a:solidFill>
                  <a:srgbClr val="048AFF"/>
                </a:solidFill>
                <a:latin typeface="Times New Roman"/>
                <a:ea typeface="SimSun"/>
                <a:cs typeface="Times New Roman"/>
              </a:rPr>
              <a:t> </a:t>
            </a:r>
            <a:r>
              <a:rPr lang="en-US" dirty="0">
                <a:solidFill>
                  <a:srgbClr val="048AFF"/>
                </a:solidFill>
                <a:effectLst/>
                <a:latin typeface="Times New Roman"/>
                <a:ea typeface="SimSun"/>
                <a:cs typeface="Times New Roman"/>
              </a:rPr>
              <a:t>The receiver acknowledges the successful reception of each chunk. After transmitting all the chunks, the sender waits briefly and sends a control signal to indicate the end of the transmission. The receiver responds with a string listing any missing chunks.</a:t>
            </a:r>
            <a:endParaRPr lang="en-IN">
              <a:solidFill>
                <a:srgbClr val="048AFF"/>
              </a:solidFill>
              <a:effectLst/>
              <a:latin typeface="Times New Roman"/>
              <a:ea typeface="SimSun"/>
              <a:cs typeface="Times New Roman"/>
            </a:endParaRPr>
          </a:p>
          <a:p>
            <a:endParaRPr lang="en-IN" sz="3600" dirty="0">
              <a:solidFill>
                <a:srgbClr val="048AFF"/>
              </a:solidFill>
              <a:latin typeface="Times New Roman" panose="02020603050405020304" pitchFamily="18" charset="0"/>
              <a:ea typeface="Calibri"/>
              <a:cs typeface="Times New Roman" panose="02020603050405020304" pitchFamily="18" charset="0"/>
            </a:endParaRPr>
          </a:p>
        </p:txBody>
      </p:sp>
      <p:pic>
        <p:nvPicPr>
          <p:cNvPr id="7" name="Picture 7" descr="A diagram of a packet&#10;&#10;Description automatically generated">
            <a:extLst>
              <a:ext uri="{FF2B5EF4-FFF2-40B4-BE49-F238E27FC236}">
                <a16:creationId xmlns:a16="http://schemas.microsoft.com/office/drawing/2014/main" xmlns="" id="{1793E018-B6EA-6438-6B8B-1B0EA7754952}"/>
              </a:ext>
            </a:extLst>
          </p:cNvPr>
          <p:cNvPicPr>
            <a:picLocks noChangeAspect="1"/>
          </p:cNvPicPr>
          <p:nvPr/>
        </p:nvPicPr>
        <p:blipFill>
          <a:blip r:embed="rId5"/>
          <a:stretch>
            <a:fillRect/>
          </a:stretch>
        </p:blipFill>
        <p:spPr>
          <a:xfrm>
            <a:off x="10548257" y="1927258"/>
            <a:ext cx="5600699" cy="76571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479</Words>
  <Application>Microsoft Office PowerPoint</Application>
  <PresentationFormat>Custom</PresentationFormat>
  <Paragraphs>63</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Now Bold</vt:lpstr>
      <vt:lpstr>Calibri</vt:lpstr>
      <vt:lpstr>DM Sans Italics</vt:lpstr>
      <vt:lpstr>Times New Roman</vt:lpstr>
      <vt:lpstr>now</vt:lpstr>
      <vt:lpstr>DM Sans</vt:lpstr>
      <vt:lpstr>SimSun</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Professional Technology Business Project Presentation</dc:title>
  <dc:creator>RUTU PAREKH</dc:creator>
  <cp:lastModifiedBy>acer</cp:lastModifiedBy>
  <cp:revision>409</cp:revision>
  <dcterms:created xsi:type="dcterms:W3CDTF">2006-08-16T00:00:00Z</dcterms:created>
  <dcterms:modified xsi:type="dcterms:W3CDTF">2024-02-21T10:23:48Z</dcterms:modified>
  <dc:identifier>DAFoai2AmwE</dc:identifier>
</cp:coreProperties>
</file>